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5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6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P65U5Xx2QTk1YpfvNkMMQ==" hashData="5V8GKL5TaLMA+CS6g5l/OY5YX6UziMznx6iNI5Bduds+6YUAsIPdSq/jvAQU97X3raWrSrYFouq6wEY3nzbWh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 smtClean="0"/>
              <a:t>Haga clic para modificar el estilo de texto del patrón</a:t>
            </a:r>
          </a:p>
          <a:p>
            <a:pPr lvl="1"/>
            <a:r>
              <a:rPr lang="es-ES" altLang="es-ES" noProof="0" smtClean="0"/>
              <a:t>Segundo nivel</a:t>
            </a:r>
          </a:p>
          <a:p>
            <a:pPr lvl="2"/>
            <a:r>
              <a:rPr lang="es-ES" altLang="es-ES" noProof="0" smtClean="0"/>
              <a:t>Tercer nivel</a:t>
            </a:r>
          </a:p>
          <a:p>
            <a:pPr lvl="3"/>
            <a:r>
              <a:rPr lang="es-ES" altLang="es-ES" noProof="0" smtClean="0"/>
              <a:t>Cuarto nivel</a:t>
            </a:r>
          </a:p>
          <a:p>
            <a:pPr lvl="4"/>
            <a:r>
              <a:rPr lang="es-ES" altLang="es-ES" noProof="0" smtClean="0"/>
              <a:t>Quinto nivel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smtClean="0"/>
            </a:lvl1pPr>
          </a:lstStyle>
          <a:p>
            <a:pPr>
              <a:defRPr/>
            </a:pPr>
            <a:fld id="{F7A5943C-EBC3-4134-BF3E-C3BF9C67561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s-ES_tradnl" altLang="es-ES" sz="2400" b="0">
              <a:latin typeface="Times New Roman" panose="02020603050405020304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s-ES_tradnl" altLang="es-ES" sz="2400" b="0">
              <a:latin typeface="Times New Roman" panose="02020603050405020304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s-ES_tradnl" altLang="es-ES" sz="1800" b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>
              <a:defRPr sz="2800" i="1"/>
            </a:lvl1pPr>
          </a:lstStyle>
          <a:p>
            <a:pPr lvl="0"/>
            <a:r>
              <a:rPr lang="es-ES" altLang="es-ES" noProof="0" smtClean="0"/>
              <a:t>Haga clic para cambiar el estilo de título	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 sz="3300"/>
            </a:lvl1pPr>
          </a:lstStyle>
          <a:p>
            <a:pPr lvl="0"/>
            <a:r>
              <a:rPr lang="es-ES" altLang="es-ES" noProof="0" smtClean="0"/>
              <a:t>Haga clic para modificar el estilo de subtítulo del patrón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391275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91275"/>
            <a:ext cx="16002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89E7041-9FAD-4FEA-A1DA-01D9A6684C4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87547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D88E18-5433-439E-8734-9A530E92EB8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32251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AEB34-6935-4345-A0DC-541B9803BAC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76782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762000" y="1412875"/>
            <a:ext cx="3771900" cy="45307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86300" y="1412875"/>
            <a:ext cx="3771900" cy="45307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36724-53C7-4B76-8B05-3F391F30F0B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43563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B86F0-F80C-457C-81D0-FF97E3CAF5D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012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C6BA0-0DF0-479B-A3C3-FAC454784CA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97022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69FC0-F888-4ADB-9F4D-6E27385A97A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90854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4310D-DA8D-420D-92FD-93F70C44F27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7942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508C5-D851-4132-8290-67A386D253C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07979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192C2-0F44-4D72-B3F2-7467135228A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24263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333375"/>
            <a:ext cx="1943100" cy="56102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84213" y="333375"/>
            <a:ext cx="5678487" cy="56102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03291-B931-4A39-AC8B-7E4404657FD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0560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333375"/>
            <a:ext cx="76962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412875"/>
            <a:ext cx="76962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 smtClean="0"/>
            </a:lvl1pPr>
          </a:lstStyle>
          <a:p>
            <a:pPr>
              <a:defRPr/>
            </a:pPr>
            <a:fld id="{9390E4AD-68C4-4448-931C-555E5A81C9A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  <p:sp>
        <p:nvSpPr>
          <p:cNvPr id="1031" name="AutoShape 7"/>
          <p:cNvSpPr>
            <a:spLocks noChangeArrowheads="1"/>
          </p:cNvSpPr>
          <p:nvPr/>
        </p:nvSpPr>
        <p:spPr bwMode="auto">
          <a:xfrm>
            <a:off x="168275" y="228600"/>
            <a:ext cx="8823325" cy="6096000"/>
          </a:xfrm>
          <a:prstGeom prst="roundRect">
            <a:avLst>
              <a:gd name="adj" fmla="val 11046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s-ES_tradnl" altLang="es-ES" sz="2400" b="0">
              <a:latin typeface="Times New Roman" panose="02020603050405020304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684213" y="981075"/>
            <a:ext cx="76962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anose="05000000000000000000" pitchFamily="2" charset="2"/>
        <a:buChar char="l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9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D50A643-01F5-4F49-8C97-B5225FB27CEB}" type="slidenum">
              <a:rPr lang="es-ES" altLang="es-ES" sz="1400" b="0"/>
              <a:pPr/>
              <a:t>1</a:t>
            </a:fld>
            <a:endParaRPr lang="es-ES" altLang="es-ES" sz="1400" b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Representación gráfica: 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Curvas en coordenadas polares.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CC6FDD3-803B-4467-8303-39708B90AC7D}" type="slidenum">
              <a:rPr lang="es-ES" altLang="es-ES" sz="1400" b="0"/>
              <a:pPr/>
              <a:t>2</a:t>
            </a:fld>
            <a:endParaRPr lang="es-ES" altLang="es-ES" sz="1400" b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Coordenadas polares en el plano</a:t>
            </a: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939800" y="1065213"/>
            <a:ext cx="7496175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80000"/>
              </a:lnSpc>
            </a:pPr>
            <a:r>
              <a:rPr lang="es-ES" altLang="es-ES"/>
              <a:t>Sea O un punto fijo del plano, denominado “polo” y sea la </a:t>
            </a:r>
          </a:p>
          <a:p>
            <a:pPr eaLnBrk="1" hangingPunct="1">
              <a:lnSpc>
                <a:spcPct val="180000"/>
              </a:lnSpc>
            </a:pPr>
            <a:r>
              <a:rPr lang="es-ES" altLang="es-ES"/>
              <a:t>semirrecta de origen O, denominada “eje polar”. Entonces</a:t>
            </a:r>
          </a:p>
          <a:p>
            <a:pPr eaLnBrk="1" hangingPunct="1">
              <a:lnSpc>
                <a:spcPct val="180000"/>
              </a:lnSpc>
            </a:pPr>
            <a:r>
              <a:rPr lang="es-ES" altLang="es-ES"/>
              <a:t>cualquier punto del plano P, queda determinado por el par</a:t>
            </a:r>
          </a:p>
          <a:p>
            <a:pPr eaLnBrk="1" hangingPunct="1">
              <a:lnSpc>
                <a:spcPct val="180000"/>
              </a:lnSpc>
            </a:pPr>
            <a:r>
              <a:rPr lang="es-ES" altLang="es-ES"/>
              <a:t>(r,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 siendo r la distancia euclídea </a:t>
            </a:r>
            <a:r>
              <a:rPr lang="es-ES" altLang="es-ES"/>
              <a:t> del punto P al polo (r &gt; 0)</a:t>
            </a:r>
          </a:p>
          <a:p>
            <a:pPr eaLnBrk="1" hangingPunct="1">
              <a:lnSpc>
                <a:spcPct val="180000"/>
              </a:lnSpc>
            </a:pPr>
            <a:r>
              <a:rPr lang="es-ES" altLang="es-ES"/>
              <a:t>y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el argumento, el ángulo formado por el eje polar  y el </a:t>
            </a:r>
          </a:p>
          <a:p>
            <a:pPr eaLnBrk="1" hangingPunct="1">
              <a:lnSpc>
                <a:spcPct val="180000"/>
              </a:lnSpc>
            </a:pPr>
            <a:r>
              <a:rPr lang="es-ES" altLang="es-ES"/>
              <a:t>segmento OP en el sentido positivo (contrario a las agujas</a:t>
            </a:r>
          </a:p>
          <a:p>
            <a:pPr eaLnBrk="1" hangingPunct="1">
              <a:lnSpc>
                <a:spcPct val="180000"/>
              </a:lnSpc>
            </a:pPr>
            <a:r>
              <a:rPr lang="es-ES" altLang="es-ES"/>
              <a:t>del reloj).</a:t>
            </a:r>
          </a:p>
        </p:txBody>
      </p:sp>
      <p:grpSp>
        <p:nvGrpSpPr>
          <p:cNvPr id="5125" name="Group 29"/>
          <p:cNvGrpSpPr>
            <a:grpSpLocks/>
          </p:cNvGrpSpPr>
          <p:nvPr/>
        </p:nvGrpSpPr>
        <p:grpSpPr bwMode="auto">
          <a:xfrm>
            <a:off x="2339975" y="4689475"/>
            <a:ext cx="3633788" cy="1492250"/>
            <a:chOff x="1474" y="2954"/>
            <a:chExt cx="2289" cy="940"/>
          </a:xfrm>
        </p:grpSpPr>
        <p:sp>
          <p:nvSpPr>
            <p:cNvPr id="5127" name="Oval 20"/>
            <p:cNvSpPr>
              <a:spLocks noChangeArrowheads="1"/>
            </p:cNvSpPr>
            <p:nvPr/>
          </p:nvSpPr>
          <p:spPr bwMode="auto">
            <a:xfrm>
              <a:off x="1519" y="3635"/>
              <a:ext cx="45" cy="45"/>
            </a:xfrm>
            <a:prstGeom prst="ellipse">
              <a:avLst/>
            </a:prstGeom>
            <a:solidFill>
              <a:srgbClr val="0000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grpSp>
          <p:nvGrpSpPr>
            <p:cNvPr id="5128" name="Group 28"/>
            <p:cNvGrpSpPr>
              <a:grpSpLocks/>
            </p:cNvGrpSpPr>
            <p:nvPr/>
          </p:nvGrpSpPr>
          <p:grpSpPr bwMode="auto">
            <a:xfrm>
              <a:off x="1474" y="2954"/>
              <a:ext cx="2289" cy="940"/>
              <a:chOff x="2459" y="2953"/>
              <a:chExt cx="2289" cy="940"/>
            </a:xfrm>
          </p:grpSpPr>
          <p:sp>
            <p:nvSpPr>
              <p:cNvPr id="5129" name="Text Box 19"/>
              <p:cNvSpPr txBox="1">
                <a:spLocks noChangeArrowheads="1"/>
              </p:cNvSpPr>
              <p:nvPr/>
            </p:nvSpPr>
            <p:spPr bwMode="auto">
              <a:xfrm>
                <a:off x="2459" y="3701"/>
                <a:ext cx="203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O</a:t>
                </a:r>
              </a:p>
            </p:txBody>
          </p:sp>
          <p:grpSp>
            <p:nvGrpSpPr>
              <p:cNvPr id="5130" name="Group 27"/>
              <p:cNvGrpSpPr>
                <a:grpSpLocks/>
              </p:cNvGrpSpPr>
              <p:nvPr/>
            </p:nvGrpSpPr>
            <p:grpSpPr bwMode="auto">
              <a:xfrm>
                <a:off x="2517" y="2953"/>
                <a:ext cx="2231" cy="940"/>
                <a:chOff x="2517" y="2953"/>
                <a:chExt cx="2231" cy="940"/>
              </a:xfrm>
            </p:grpSpPr>
            <p:sp>
              <p:nvSpPr>
                <p:cNvPr id="5131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573" y="3701"/>
                  <a:ext cx="358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s-ES" altLang="es-ES" sz="1400"/>
                    <a:t>Polo</a:t>
                  </a:r>
                </a:p>
              </p:txBody>
            </p:sp>
            <p:sp>
              <p:nvSpPr>
                <p:cNvPr id="5132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4160" y="3656"/>
                  <a:ext cx="588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s-ES" altLang="es-ES" sz="1400"/>
                    <a:t>Eje polar</a:t>
                  </a:r>
                </a:p>
              </p:txBody>
            </p:sp>
            <p:grpSp>
              <p:nvGrpSpPr>
                <p:cNvPr id="5133" name="Group 26"/>
                <p:cNvGrpSpPr>
                  <a:grpSpLocks/>
                </p:cNvGrpSpPr>
                <p:nvPr/>
              </p:nvGrpSpPr>
              <p:grpSpPr bwMode="auto">
                <a:xfrm>
                  <a:off x="2517" y="2953"/>
                  <a:ext cx="1860" cy="704"/>
                  <a:chOff x="2517" y="2953"/>
                  <a:chExt cx="1860" cy="704"/>
                </a:xfrm>
              </p:grpSpPr>
              <p:sp>
                <p:nvSpPr>
                  <p:cNvPr id="5134" name="Line 17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812" y="3453"/>
                    <a:ext cx="45" cy="45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5135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13" y="3406"/>
                    <a:ext cx="186" cy="19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l-GR" altLang="es-ES" sz="1400">
                        <a:cs typeface="Arial" panose="020B0604020202020204" pitchFamily="34" charset="0"/>
                      </a:rPr>
                      <a:t>α</a:t>
                    </a:r>
                  </a:p>
                </p:txBody>
              </p:sp>
              <p:grpSp>
                <p:nvGrpSpPr>
                  <p:cNvPr id="5136" name="Group 25"/>
                  <p:cNvGrpSpPr>
                    <a:grpSpLocks/>
                  </p:cNvGrpSpPr>
                  <p:nvPr/>
                </p:nvGrpSpPr>
                <p:grpSpPr bwMode="auto">
                  <a:xfrm>
                    <a:off x="2517" y="2953"/>
                    <a:ext cx="1860" cy="704"/>
                    <a:chOff x="2517" y="2953"/>
                    <a:chExt cx="1860" cy="704"/>
                  </a:xfrm>
                </p:grpSpPr>
                <p:sp>
                  <p:nvSpPr>
                    <p:cNvPr id="5137" name="Line 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517" y="3657"/>
                      <a:ext cx="186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138" name="Line 7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2517" y="3067"/>
                      <a:ext cx="907" cy="59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139" name="Oval 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402" y="3045"/>
                      <a:ext cx="45" cy="45"/>
                    </a:xfrm>
                    <a:prstGeom prst="ellipse">
                      <a:avLst/>
                    </a:prstGeom>
                    <a:solidFill>
                      <a:srgbClr val="000066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s-ES" altLang="es-ES"/>
                    </a:p>
                  </p:txBody>
                </p:sp>
                <p:sp>
                  <p:nvSpPr>
                    <p:cNvPr id="5140" name="Text Box 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434" y="2953"/>
                      <a:ext cx="191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P</a:t>
                      </a:r>
                    </a:p>
                  </p:txBody>
                </p:sp>
                <p:sp>
                  <p:nvSpPr>
                    <p:cNvPr id="5141" name="Text Box 1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867" y="3134"/>
                      <a:ext cx="160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r</a:t>
                      </a:r>
                    </a:p>
                  </p:txBody>
                </p:sp>
                <p:sp>
                  <p:nvSpPr>
                    <p:cNvPr id="5142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2857" y="3498"/>
                      <a:ext cx="27" cy="159"/>
                    </a:xfrm>
                    <a:custGeom>
                      <a:avLst/>
                      <a:gdLst>
                        <a:gd name="T0" fmla="*/ 23 w 27"/>
                        <a:gd name="T1" fmla="*/ 159 h 159"/>
                        <a:gd name="T2" fmla="*/ 23 w 27"/>
                        <a:gd name="T3" fmla="*/ 91 h 159"/>
                        <a:gd name="T4" fmla="*/ 0 w 27"/>
                        <a:gd name="T5" fmla="*/ 0 h 159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27" h="159">
                          <a:moveTo>
                            <a:pt x="23" y="159"/>
                          </a:moveTo>
                          <a:cubicBezTo>
                            <a:pt x="25" y="138"/>
                            <a:pt x="27" y="117"/>
                            <a:pt x="23" y="91"/>
                          </a:cubicBezTo>
                          <a:cubicBezTo>
                            <a:pt x="19" y="65"/>
                            <a:pt x="11" y="19"/>
                            <a:pt x="0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ES"/>
                    </a:p>
                  </p:txBody>
                </p:sp>
                <p:sp>
                  <p:nvSpPr>
                    <p:cNvPr id="5143" name="Text Box 2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049" y="3384"/>
                      <a:ext cx="712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Argumento</a:t>
                      </a:r>
                    </a:p>
                  </p:txBody>
                </p:sp>
              </p:grpSp>
            </p:grpSp>
          </p:grpSp>
        </p:grpSp>
      </p:grpSp>
      <p:sp>
        <p:nvSpPr>
          <p:cNvPr id="5126" name="Text Box 30"/>
          <p:cNvSpPr txBox="1">
            <a:spLocks noChangeArrowheads="1"/>
          </p:cNvSpPr>
          <p:nvPr/>
        </p:nvSpPr>
        <p:spPr bwMode="auto">
          <a:xfrm>
            <a:off x="5867400" y="5084763"/>
            <a:ext cx="24765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 = d(O, P)  =  </a:t>
            </a:r>
            <a:r>
              <a:rPr lang="en-US" altLang="es-ES">
                <a:cs typeface="Arial" panose="020B0604020202020204" pitchFamily="34" charset="0"/>
              </a:rPr>
              <a:t>| OP |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3757FF2-A793-44DA-BAF6-CC1D3F0A5400}" type="slidenum">
              <a:rPr lang="es-ES" altLang="es-ES" sz="1400" b="0"/>
              <a:pPr/>
              <a:t>3</a:t>
            </a:fld>
            <a:endParaRPr lang="es-ES" altLang="es-ES" sz="1400" b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Pasar de Polares a Cartesiana</a:t>
            </a:r>
          </a:p>
        </p:txBody>
      </p:sp>
      <p:grpSp>
        <p:nvGrpSpPr>
          <p:cNvPr id="6148" name="Group 31"/>
          <p:cNvGrpSpPr>
            <a:grpSpLocks/>
          </p:cNvGrpSpPr>
          <p:nvPr/>
        </p:nvGrpSpPr>
        <p:grpSpPr bwMode="auto">
          <a:xfrm>
            <a:off x="2376488" y="1557338"/>
            <a:ext cx="3778250" cy="1800225"/>
            <a:chOff x="748" y="822"/>
            <a:chExt cx="2380" cy="1134"/>
          </a:xfrm>
        </p:grpSpPr>
        <p:sp>
          <p:nvSpPr>
            <p:cNvPr id="6152" name="Line 23"/>
            <p:cNvSpPr>
              <a:spLocks noChangeShapeType="1"/>
            </p:cNvSpPr>
            <p:nvPr/>
          </p:nvSpPr>
          <p:spPr bwMode="auto">
            <a:xfrm flipV="1">
              <a:off x="907" y="822"/>
              <a:ext cx="0" cy="11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153" name="Line 25"/>
            <p:cNvSpPr>
              <a:spLocks noChangeShapeType="1"/>
            </p:cNvSpPr>
            <p:nvPr/>
          </p:nvSpPr>
          <p:spPr bwMode="auto">
            <a:xfrm>
              <a:off x="1814" y="1026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154" name="Line 28"/>
            <p:cNvSpPr>
              <a:spLocks noChangeShapeType="1"/>
            </p:cNvSpPr>
            <p:nvPr/>
          </p:nvSpPr>
          <p:spPr bwMode="auto">
            <a:xfrm flipH="1">
              <a:off x="907" y="1026"/>
              <a:ext cx="90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6155" name="Group 30"/>
            <p:cNvGrpSpPr>
              <a:grpSpLocks/>
            </p:cNvGrpSpPr>
            <p:nvPr/>
          </p:nvGrpSpPr>
          <p:grpSpPr bwMode="auto">
            <a:xfrm>
              <a:off x="748" y="912"/>
              <a:ext cx="2380" cy="941"/>
              <a:chOff x="748" y="912"/>
              <a:chExt cx="2380" cy="941"/>
            </a:xfrm>
          </p:grpSpPr>
          <p:grpSp>
            <p:nvGrpSpPr>
              <p:cNvPr id="6156" name="Group 4"/>
              <p:cNvGrpSpPr>
                <a:grpSpLocks/>
              </p:cNvGrpSpPr>
              <p:nvPr/>
            </p:nvGrpSpPr>
            <p:grpSpPr bwMode="auto">
              <a:xfrm>
                <a:off x="839" y="913"/>
                <a:ext cx="2289" cy="940"/>
                <a:chOff x="1474" y="2954"/>
                <a:chExt cx="2289" cy="940"/>
              </a:xfrm>
            </p:grpSpPr>
            <p:sp>
              <p:nvSpPr>
                <p:cNvPr id="6160" name="Oval 5"/>
                <p:cNvSpPr>
                  <a:spLocks noChangeArrowheads="1"/>
                </p:cNvSpPr>
                <p:nvPr/>
              </p:nvSpPr>
              <p:spPr bwMode="auto">
                <a:xfrm>
                  <a:off x="1519" y="3635"/>
                  <a:ext cx="45" cy="45"/>
                </a:xfrm>
                <a:prstGeom prst="ellipse">
                  <a:avLst/>
                </a:prstGeom>
                <a:solidFill>
                  <a:srgbClr val="00006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s-ES" altLang="es-ES"/>
                </a:p>
              </p:txBody>
            </p:sp>
            <p:grpSp>
              <p:nvGrpSpPr>
                <p:cNvPr id="6161" name="Group 6"/>
                <p:cNvGrpSpPr>
                  <a:grpSpLocks/>
                </p:cNvGrpSpPr>
                <p:nvPr/>
              </p:nvGrpSpPr>
              <p:grpSpPr bwMode="auto">
                <a:xfrm>
                  <a:off x="1474" y="2954"/>
                  <a:ext cx="2289" cy="940"/>
                  <a:chOff x="2459" y="2953"/>
                  <a:chExt cx="2289" cy="940"/>
                </a:xfrm>
              </p:grpSpPr>
              <p:sp>
                <p:nvSpPr>
                  <p:cNvPr id="6162" name="Text Box 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59" y="3701"/>
                    <a:ext cx="203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s-ES" altLang="es-ES" sz="1400"/>
                      <a:t>O</a:t>
                    </a:r>
                  </a:p>
                </p:txBody>
              </p:sp>
              <p:grpSp>
                <p:nvGrpSpPr>
                  <p:cNvPr id="6163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2517" y="2953"/>
                    <a:ext cx="2231" cy="940"/>
                    <a:chOff x="2517" y="2953"/>
                    <a:chExt cx="2231" cy="940"/>
                  </a:xfrm>
                </p:grpSpPr>
                <p:sp>
                  <p:nvSpPr>
                    <p:cNvPr id="6164" name="Text Box 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573" y="3701"/>
                      <a:ext cx="358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Polo</a:t>
                      </a:r>
                    </a:p>
                  </p:txBody>
                </p:sp>
                <p:sp>
                  <p:nvSpPr>
                    <p:cNvPr id="6165" name="Text Box 1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60" y="3656"/>
                      <a:ext cx="588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Eje polar</a:t>
                      </a:r>
                    </a:p>
                  </p:txBody>
                </p:sp>
                <p:grpSp>
                  <p:nvGrpSpPr>
                    <p:cNvPr id="6166" name="Group 1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517" y="2953"/>
                      <a:ext cx="1860" cy="704"/>
                      <a:chOff x="2517" y="2953"/>
                      <a:chExt cx="1860" cy="704"/>
                    </a:xfrm>
                  </p:grpSpPr>
                  <p:sp>
                    <p:nvSpPr>
                      <p:cNvPr id="6167" name="Line 12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2812" y="3453"/>
                        <a:ext cx="45" cy="45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 type="triangl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s-ES"/>
                      </a:p>
                    </p:txBody>
                  </p:sp>
                  <p:sp>
                    <p:nvSpPr>
                      <p:cNvPr id="6168" name="Text Box 1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913" y="3406"/>
                        <a:ext cx="186" cy="1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/>
                        <a:r>
                          <a:rPr lang="el-GR" altLang="es-ES" sz="1400">
                            <a:cs typeface="Arial" panose="020B0604020202020204" pitchFamily="34" charset="0"/>
                          </a:rPr>
                          <a:t>α</a:t>
                        </a:r>
                      </a:p>
                    </p:txBody>
                  </p:sp>
                  <p:grpSp>
                    <p:nvGrpSpPr>
                      <p:cNvPr id="6169" name="Group 1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2953"/>
                        <a:ext cx="1860" cy="704"/>
                        <a:chOff x="2517" y="2953"/>
                        <a:chExt cx="1860" cy="704"/>
                      </a:xfrm>
                    </p:grpSpPr>
                    <p:sp>
                      <p:nvSpPr>
                        <p:cNvPr id="6170" name="Line 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517" y="3657"/>
                          <a:ext cx="186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 type="triangle" w="med" len="med"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6171" name="Line 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2517" y="3067"/>
                          <a:ext cx="907" cy="59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6172" name="Oval 1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402" y="3045"/>
                          <a:ext cx="45" cy="45"/>
                        </a:xfrm>
                        <a:prstGeom prst="ellipse">
                          <a:avLst/>
                        </a:prstGeom>
                        <a:solidFill>
                          <a:srgbClr val="000066"/>
                        </a:soli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endParaRPr lang="es-ES" altLang="es-ES"/>
                        </a:p>
                      </p:txBody>
                    </p:sp>
                    <p:sp>
                      <p:nvSpPr>
                        <p:cNvPr id="6173" name="Text Box 18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434" y="2953"/>
                          <a:ext cx="191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P</a:t>
                          </a:r>
                        </a:p>
                      </p:txBody>
                    </p:sp>
                    <p:sp>
                      <p:nvSpPr>
                        <p:cNvPr id="6174" name="Text Box 19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867" y="3134"/>
                          <a:ext cx="160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r</a:t>
                          </a:r>
                        </a:p>
                      </p:txBody>
                    </p:sp>
                    <p:sp>
                      <p:nvSpPr>
                        <p:cNvPr id="6175" name="Freeform 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57" y="3498"/>
                          <a:ext cx="27" cy="159"/>
                        </a:xfrm>
                        <a:custGeom>
                          <a:avLst/>
                          <a:gdLst>
                            <a:gd name="T0" fmla="*/ 23 w 27"/>
                            <a:gd name="T1" fmla="*/ 159 h 159"/>
                            <a:gd name="T2" fmla="*/ 23 w 27"/>
                            <a:gd name="T3" fmla="*/ 91 h 159"/>
                            <a:gd name="T4" fmla="*/ 0 w 27"/>
                            <a:gd name="T5" fmla="*/ 0 h 159"/>
                            <a:gd name="T6" fmla="*/ 0 60000 65536"/>
                            <a:gd name="T7" fmla="*/ 0 60000 65536"/>
                            <a:gd name="T8" fmla="*/ 0 60000 65536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0" t="0" r="r" b="b"/>
                          <a:pathLst>
                            <a:path w="27" h="159">
                              <a:moveTo>
                                <a:pt x="23" y="159"/>
                              </a:moveTo>
                              <a:cubicBezTo>
                                <a:pt x="25" y="138"/>
                                <a:pt x="27" y="117"/>
                                <a:pt x="23" y="91"/>
                              </a:cubicBezTo>
                              <a:cubicBezTo>
                                <a:pt x="19" y="65"/>
                                <a:pt x="11" y="19"/>
                                <a:pt x="0" y="0"/>
                              </a:cubicBezTo>
                            </a:path>
                          </a:pathLst>
                        </a:cu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6176" name="Text Box 2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049" y="3384"/>
                          <a:ext cx="712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Argumento</a:t>
                          </a:r>
                        </a:p>
                      </p:txBody>
                    </p:sp>
                  </p:grpSp>
                </p:grpSp>
              </p:grpSp>
            </p:grpSp>
          </p:grpSp>
          <p:sp>
            <p:nvSpPr>
              <p:cNvPr id="6157" name="Text Box 24"/>
              <p:cNvSpPr txBox="1">
                <a:spLocks noChangeArrowheads="1"/>
              </p:cNvSpPr>
              <p:nvPr/>
            </p:nvSpPr>
            <p:spPr bwMode="auto">
              <a:xfrm>
                <a:off x="1915" y="912"/>
                <a:ext cx="376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(x, y)</a:t>
                </a:r>
              </a:p>
            </p:txBody>
          </p:sp>
          <p:sp>
            <p:nvSpPr>
              <p:cNvPr id="6158" name="Text Box 27"/>
              <p:cNvSpPr txBox="1">
                <a:spLocks noChangeArrowheads="1"/>
              </p:cNvSpPr>
              <p:nvPr/>
            </p:nvSpPr>
            <p:spPr bwMode="auto">
              <a:xfrm>
                <a:off x="1733" y="1637"/>
                <a:ext cx="178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x</a:t>
                </a:r>
              </a:p>
            </p:txBody>
          </p:sp>
          <p:sp>
            <p:nvSpPr>
              <p:cNvPr id="6159" name="Text Box 29"/>
              <p:cNvSpPr txBox="1">
                <a:spLocks noChangeArrowheads="1"/>
              </p:cNvSpPr>
              <p:nvPr/>
            </p:nvSpPr>
            <p:spPr bwMode="auto">
              <a:xfrm>
                <a:off x="748" y="935"/>
                <a:ext cx="178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y</a:t>
                </a:r>
              </a:p>
            </p:txBody>
          </p:sp>
        </p:grpSp>
      </p:grpSp>
      <p:sp>
        <p:nvSpPr>
          <p:cNvPr id="6149" name="Text Box 33"/>
          <p:cNvSpPr txBox="1">
            <a:spLocks noChangeArrowheads="1"/>
          </p:cNvSpPr>
          <p:nvPr/>
        </p:nvSpPr>
        <p:spPr bwMode="auto">
          <a:xfrm>
            <a:off x="735013" y="3748088"/>
            <a:ext cx="53086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Se conoce  r y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 y se quiere calcular x e y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6150" name="Text Box 34"/>
          <p:cNvSpPr txBox="1">
            <a:spLocks noChangeArrowheads="1"/>
          </p:cNvSpPr>
          <p:nvPr/>
        </p:nvSpPr>
        <p:spPr bwMode="auto">
          <a:xfrm>
            <a:off x="3873500" y="4870450"/>
            <a:ext cx="1754188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x = r </a:t>
            </a:r>
            <a:r>
              <a:rPr lang="en-US" altLang="es-ES">
                <a:cs typeface="Arial" panose="020B0604020202020204" pitchFamily="34" charset="0"/>
              </a:rPr>
              <a:t>· cos </a:t>
            </a:r>
            <a:r>
              <a:rPr lang="el-GR" altLang="es-ES">
                <a:cs typeface="Arial" panose="020B0604020202020204" pitchFamily="34" charset="0"/>
              </a:rPr>
              <a:t>α </a:t>
            </a:r>
            <a:r>
              <a:rPr lang="es-ES" altLang="es-ES"/>
              <a:t> </a:t>
            </a:r>
          </a:p>
          <a:p>
            <a:pPr eaLnBrk="1" hangingPunct="1"/>
            <a:endParaRPr lang="es-ES" altLang="es-ES"/>
          </a:p>
          <a:p>
            <a:pPr eaLnBrk="1" hangingPunct="1"/>
            <a:r>
              <a:rPr lang="es-ES" altLang="es-ES"/>
              <a:t>y = r </a:t>
            </a:r>
            <a:r>
              <a:rPr lang="en-US" altLang="es-ES">
                <a:cs typeface="Arial" panose="020B0604020202020204" pitchFamily="34" charset="0"/>
              </a:rPr>
              <a:t>· sen </a:t>
            </a:r>
            <a:r>
              <a:rPr lang="el-GR" altLang="es-ES">
                <a:cs typeface="Arial" panose="020B0604020202020204" pitchFamily="34" charset="0"/>
              </a:rPr>
              <a:t>α</a:t>
            </a:r>
          </a:p>
        </p:txBody>
      </p:sp>
      <p:sp>
        <p:nvSpPr>
          <p:cNvPr id="6151" name="Text Box 36"/>
          <p:cNvSpPr txBox="1">
            <a:spLocks noChangeArrowheads="1"/>
          </p:cNvSpPr>
          <p:nvPr/>
        </p:nvSpPr>
        <p:spPr bwMode="auto">
          <a:xfrm>
            <a:off x="842963" y="4437063"/>
            <a:ext cx="21859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Cálculo de x e y: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A13C02A-F6C0-41CA-8B08-09E8D5DBE7DF}" type="slidenum">
              <a:rPr lang="es-ES" altLang="es-ES" sz="1400" b="0"/>
              <a:pPr/>
              <a:t>4</a:t>
            </a:fld>
            <a:endParaRPr lang="es-ES" altLang="es-ES" sz="1400" b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Pasar de Cartesianas a Polares</a:t>
            </a: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2376488" y="1557338"/>
            <a:ext cx="3778250" cy="1800225"/>
            <a:chOff x="748" y="822"/>
            <a:chExt cx="2380" cy="1134"/>
          </a:xfrm>
        </p:grpSpPr>
        <p:sp>
          <p:nvSpPr>
            <p:cNvPr id="7176" name="Line 5"/>
            <p:cNvSpPr>
              <a:spLocks noChangeShapeType="1"/>
            </p:cNvSpPr>
            <p:nvPr/>
          </p:nvSpPr>
          <p:spPr bwMode="auto">
            <a:xfrm flipV="1">
              <a:off x="907" y="822"/>
              <a:ext cx="0" cy="11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7177" name="Line 6"/>
            <p:cNvSpPr>
              <a:spLocks noChangeShapeType="1"/>
            </p:cNvSpPr>
            <p:nvPr/>
          </p:nvSpPr>
          <p:spPr bwMode="auto">
            <a:xfrm>
              <a:off x="1814" y="1026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7178" name="Line 7"/>
            <p:cNvSpPr>
              <a:spLocks noChangeShapeType="1"/>
            </p:cNvSpPr>
            <p:nvPr/>
          </p:nvSpPr>
          <p:spPr bwMode="auto">
            <a:xfrm flipH="1">
              <a:off x="907" y="1026"/>
              <a:ext cx="90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7179" name="Group 8"/>
            <p:cNvGrpSpPr>
              <a:grpSpLocks/>
            </p:cNvGrpSpPr>
            <p:nvPr/>
          </p:nvGrpSpPr>
          <p:grpSpPr bwMode="auto">
            <a:xfrm>
              <a:off x="748" y="912"/>
              <a:ext cx="2380" cy="941"/>
              <a:chOff x="748" y="912"/>
              <a:chExt cx="2380" cy="941"/>
            </a:xfrm>
          </p:grpSpPr>
          <p:grpSp>
            <p:nvGrpSpPr>
              <p:cNvPr id="7180" name="Group 9"/>
              <p:cNvGrpSpPr>
                <a:grpSpLocks/>
              </p:cNvGrpSpPr>
              <p:nvPr/>
            </p:nvGrpSpPr>
            <p:grpSpPr bwMode="auto">
              <a:xfrm>
                <a:off x="839" y="913"/>
                <a:ext cx="2289" cy="940"/>
                <a:chOff x="1474" y="2954"/>
                <a:chExt cx="2289" cy="940"/>
              </a:xfrm>
            </p:grpSpPr>
            <p:sp>
              <p:nvSpPr>
                <p:cNvPr id="7184" name="Oval 10"/>
                <p:cNvSpPr>
                  <a:spLocks noChangeArrowheads="1"/>
                </p:cNvSpPr>
                <p:nvPr/>
              </p:nvSpPr>
              <p:spPr bwMode="auto">
                <a:xfrm>
                  <a:off x="1519" y="3635"/>
                  <a:ext cx="45" cy="45"/>
                </a:xfrm>
                <a:prstGeom prst="ellipse">
                  <a:avLst/>
                </a:prstGeom>
                <a:solidFill>
                  <a:srgbClr val="00006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s-ES" altLang="es-ES"/>
                </a:p>
              </p:txBody>
            </p:sp>
            <p:grpSp>
              <p:nvGrpSpPr>
                <p:cNvPr id="7185" name="Group 11"/>
                <p:cNvGrpSpPr>
                  <a:grpSpLocks/>
                </p:cNvGrpSpPr>
                <p:nvPr/>
              </p:nvGrpSpPr>
              <p:grpSpPr bwMode="auto">
                <a:xfrm>
                  <a:off x="1474" y="2954"/>
                  <a:ext cx="2289" cy="940"/>
                  <a:chOff x="2459" y="2953"/>
                  <a:chExt cx="2289" cy="940"/>
                </a:xfrm>
              </p:grpSpPr>
              <p:sp>
                <p:nvSpPr>
                  <p:cNvPr id="7186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59" y="3701"/>
                    <a:ext cx="203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s-ES" altLang="es-ES" sz="1400"/>
                      <a:t>O</a:t>
                    </a:r>
                  </a:p>
                </p:txBody>
              </p:sp>
              <p:grpSp>
                <p:nvGrpSpPr>
                  <p:cNvPr id="7187" name="Group 13"/>
                  <p:cNvGrpSpPr>
                    <a:grpSpLocks/>
                  </p:cNvGrpSpPr>
                  <p:nvPr/>
                </p:nvGrpSpPr>
                <p:grpSpPr bwMode="auto">
                  <a:xfrm>
                    <a:off x="2517" y="2953"/>
                    <a:ext cx="2231" cy="940"/>
                    <a:chOff x="2517" y="2953"/>
                    <a:chExt cx="2231" cy="940"/>
                  </a:xfrm>
                </p:grpSpPr>
                <p:sp>
                  <p:nvSpPr>
                    <p:cNvPr id="7188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573" y="3701"/>
                      <a:ext cx="358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Polo</a:t>
                      </a:r>
                    </a:p>
                  </p:txBody>
                </p:sp>
                <p:sp>
                  <p:nvSpPr>
                    <p:cNvPr id="7189" name="Text Box 1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60" y="3656"/>
                      <a:ext cx="588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Eje polar</a:t>
                      </a:r>
                    </a:p>
                  </p:txBody>
                </p:sp>
                <p:grpSp>
                  <p:nvGrpSpPr>
                    <p:cNvPr id="7190" name="Group 1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517" y="2953"/>
                      <a:ext cx="1860" cy="704"/>
                      <a:chOff x="2517" y="2953"/>
                      <a:chExt cx="1860" cy="704"/>
                    </a:xfrm>
                  </p:grpSpPr>
                  <p:sp>
                    <p:nvSpPr>
                      <p:cNvPr id="7191" name="Line 17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2812" y="3453"/>
                        <a:ext cx="45" cy="45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 type="triangl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s-ES"/>
                      </a:p>
                    </p:txBody>
                  </p:sp>
                  <p:sp>
                    <p:nvSpPr>
                      <p:cNvPr id="7192" name="Text Box 18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913" y="3406"/>
                        <a:ext cx="186" cy="1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000" b="1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/>
                        <a:r>
                          <a:rPr lang="el-GR" altLang="es-ES" sz="1400">
                            <a:cs typeface="Arial" panose="020B0604020202020204" pitchFamily="34" charset="0"/>
                          </a:rPr>
                          <a:t>α</a:t>
                        </a:r>
                      </a:p>
                    </p:txBody>
                  </p:sp>
                  <p:grpSp>
                    <p:nvGrpSpPr>
                      <p:cNvPr id="7193" name="Group 1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2953"/>
                        <a:ext cx="1860" cy="704"/>
                        <a:chOff x="2517" y="2953"/>
                        <a:chExt cx="1860" cy="704"/>
                      </a:xfrm>
                    </p:grpSpPr>
                    <p:sp>
                      <p:nvSpPr>
                        <p:cNvPr id="7194" name="Line 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517" y="3657"/>
                          <a:ext cx="186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 type="triangle" w="med" len="med"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7195" name="Line 2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2517" y="3067"/>
                          <a:ext cx="907" cy="59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7196" name="Oval 2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402" y="3045"/>
                          <a:ext cx="45" cy="45"/>
                        </a:xfrm>
                        <a:prstGeom prst="ellipse">
                          <a:avLst/>
                        </a:prstGeom>
                        <a:solidFill>
                          <a:srgbClr val="000066"/>
                        </a:soli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endParaRPr lang="es-ES" altLang="es-ES"/>
                        </a:p>
                      </p:txBody>
                    </p:sp>
                    <p:sp>
                      <p:nvSpPr>
                        <p:cNvPr id="7197" name="Text Box 23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434" y="2953"/>
                          <a:ext cx="191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P</a:t>
                          </a:r>
                        </a:p>
                      </p:txBody>
                    </p:sp>
                    <p:sp>
                      <p:nvSpPr>
                        <p:cNvPr id="7198" name="Text Box 24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867" y="3134"/>
                          <a:ext cx="160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r</a:t>
                          </a:r>
                        </a:p>
                      </p:txBody>
                    </p:sp>
                    <p:sp>
                      <p:nvSpPr>
                        <p:cNvPr id="7199" name="Freeform 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57" y="3498"/>
                          <a:ext cx="27" cy="159"/>
                        </a:xfrm>
                        <a:custGeom>
                          <a:avLst/>
                          <a:gdLst>
                            <a:gd name="T0" fmla="*/ 23 w 27"/>
                            <a:gd name="T1" fmla="*/ 159 h 159"/>
                            <a:gd name="T2" fmla="*/ 23 w 27"/>
                            <a:gd name="T3" fmla="*/ 91 h 159"/>
                            <a:gd name="T4" fmla="*/ 0 w 27"/>
                            <a:gd name="T5" fmla="*/ 0 h 159"/>
                            <a:gd name="T6" fmla="*/ 0 60000 65536"/>
                            <a:gd name="T7" fmla="*/ 0 60000 65536"/>
                            <a:gd name="T8" fmla="*/ 0 60000 65536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0" t="0" r="r" b="b"/>
                          <a:pathLst>
                            <a:path w="27" h="159">
                              <a:moveTo>
                                <a:pt x="23" y="159"/>
                              </a:moveTo>
                              <a:cubicBezTo>
                                <a:pt x="25" y="138"/>
                                <a:pt x="27" y="117"/>
                                <a:pt x="23" y="91"/>
                              </a:cubicBezTo>
                              <a:cubicBezTo>
                                <a:pt x="19" y="65"/>
                                <a:pt x="11" y="19"/>
                                <a:pt x="0" y="0"/>
                              </a:cubicBezTo>
                            </a:path>
                          </a:pathLst>
                        </a:cu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7200" name="Text Box 26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049" y="3384"/>
                          <a:ext cx="712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Argumento</a:t>
                          </a:r>
                        </a:p>
                      </p:txBody>
                    </p:sp>
                  </p:grpSp>
                </p:grpSp>
              </p:grpSp>
            </p:grpSp>
          </p:grpSp>
          <p:sp>
            <p:nvSpPr>
              <p:cNvPr id="7181" name="Text Box 27"/>
              <p:cNvSpPr txBox="1">
                <a:spLocks noChangeArrowheads="1"/>
              </p:cNvSpPr>
              <p:nvPr/>
            </p:nvSpPr>
            <p:spPr bwMode="auto">
              <a:xfrm>
                <a:off x="1915" y="912"/>
                <a:ext cx="376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(x, y)</a:t>
                </a:r>
              </a:p>
            </p:txBody>
          </p:sp>
          <p:sp>
            <p:nvSpPr>
              <p:cNvPr id="7182" name="Text Box 28"/>
              <p:cNvSpPr txBox="1">
                <a:spLocks noChangeArrowheads="1"/>
              </p:cNvSpPr>
              <p:nvPr/>
            </p:nvSpPr>
            <p:spPr bwMode="auto">
              <a:xfrm>
                <a:off x="1733" y="1637"/>
                <a:ext cx="178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x</a:t>
                </a:r>
              </a:p>
            </p:txBody>
          </p:sp>
          <p:sp>
            <p:nvSpPr>
              <p:cNvPr id="7183" name="Text Box 29"/>
              <p:cNvSpPr txBox="1">
                <a:spLocks noChangeArrowheads="1"/>
              </p:cNvSpPr>
              <p:nvPr/>
            </p:nvSpPr>
            <p:spPr bwMode="auto">
              <a:xfrm>
                <a:off x="748" y="935"/>
                <a:ext cx="178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y</a:t>
                </a:r>
              </a:p>
            </p:txBody>
          </p:sp>
        </p:grpSp>
      </p:grpSp>
      <p:sp>
        <p:nvSpPr>
          <p:cNvPr id="7173" name="Text Box 30"/>
          <p:cNvSpPr txBox="1">
            <a:spLocks noChangeArrowheads="1"/>
          </p:cNvSpPr>
          <p:nvPr/>
        </p:nvSpPr>
        <p:spPr bwMode="auto">
          <a:xfrm>
            <a:off x="735013" y="3748088"/>
            <a:ext cx="52357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dirty="0"/>
              <a:t>Se conoce  x </a:t>
            </a:r>
            <a:r>
              <a:rPr lang="es-ES" altLang="es-ES"/>
              <a:t>e </a:t>
            </a:r>
            <a:r>
              <a:rPr lang="es-ES" altLang="es-ES" smtClean="0">
                <a:cs typeface="Arial" panose="020B0604020202020204" pitchFamily="34" charset="0"/>
              </a:rPr>
              <a:t>y, </a:t>
            </a:r>
            <a:r>
              <a:rPr lang="es-ES" altLang="es-ES" dirty="0">
                <a:cs typeface="Arial" panose="020B0604020202020204" pitchFamily="34" charset="0"/>
              </a:rPr>
              <a:t>se quiere calcular r  y  </a:t>
            </a:r>
            <a:r>
              <a:rPr lang="el-GR" altLang="es-ES" dirty="0" smtClean="0">
                <a:cs typeface="Arial" panose="020B0604020202020204" pitchFamily="34" charset="0"/>
              </a:rPr>
              <a:t>α</a:t>
            </a:r>
            <a:endParaRPr lang="el-GR" altLang="es-ES" dirty="0">
              <a:cs typeface="Arial" panose="020B0604020202020204" pitchFamily="34" charset="0"/>
            </a:endParaRPr>
          </a:p>
        </p:txBody>
      </p:sp>
      <p:sp>
        <p:nvSpPr>
          <p:cNvPr id="7174" name="Text Box 31"/>
          <p:cNvSpPr txBox="1">
            <a:spLocks noChangeArrowheads="1"/>
          </p:cNvSpPr>
          <p:nvPr/>
        </p:nvSpPr>
        <p:spPr bwMode="auto">
          <a:xfrm>
            <a:off x="842963" y="4437063"/>
            <a:ext cx="23177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Cálculo de r  y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:</a:t>
            </a:r>
          </a:p>
        </p:txBody>
      </p:sp>
      <p:graphicFrame>
        <p:nvGraphicFramePr>
          <p:cNvPr id="7175" name="Object 32"/>
          <p:cNvGraphicFramePr>
            <a:graphicFrameLocks noChangeAspect="1"/>
          </p:cNvGraphicFramePr>
          <p:nvPr>
            <p:ph idx="1"/>
          </p:nvPr>
        </p:nvGraphicFramePr>
        <p:xfrm>
          <a:off x="3635375" y="4703763"/>
          <a:ext cx="1639888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Equation" r:id="rId3" imgW="1002960" imgH="685800" progId="Equation.DSMT4">
                  <p:embed/>
                </p:oleObj>
              </mc:Choice>
              <mc:Fallback>
                <p:oleObj name="Equation" r:id="rId3" imgW="1002960" imgH="685800" progId="Equation.DSMT4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4703763"/>
                        <a:ext cx="1639888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15E2827-5BEB-44C2-AD5E-3B50B4FAB21C}" type="slidenum">
              <a:rPr lang="es-ES" altLang="es-ES" sz="1400" b="0"/>
              <a:pPr/>
              <a:t>5</a:t>
            </a:fld>
            <a:endParaRPr lang="es-ES" altLang="es-ES" sz="1400" b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Ejemplos de Cartesiana a Polar</a:t>
            </a:r>
          </a:p>
        </p:txBody>
      </p:sp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684213" y="1447800"/>
            <a:ext cx="68786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1. Sea la recta 2x + 3y = 1. Pasar dicha ecuación a Polar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1058863" y="2492375"/>
            <a:ext cx="68167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2 ( r cos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 + 3 (r sen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 = 1  </a:t>
            </a:r>
            <a:r>
              <a:rPr lang="es-ES" altLang="es-ES">
                <a:sym typeface="Symbol" panose="05050102010706020507" pitchFamily="18" charset="2"/>
              </a:rPr>
              <a:t>  r ( 2 cos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+ 3 sen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 = 1</a:t>
            </a:r>
          </a:p>
        </p:txBody>
      </p:sp>
      <p:graphicFrame>
        <p:nvGraphicFramePr>
          <p:cNvPr id="8198" name="Object 8"/>
          <p:cNvGraphicFramePr>
            <a:graphicFrameLocks noChangeAspect="1"/>
          </p:cNvGraphicFramePr>
          <p:nvPr>
            <p:ph idx="1"/>
          </p:nvPr>
        </p:nvGraphicFramePr>
        <p:xfrm>
          <a:off x="2916238" y="3327400"/>
          <a:ext cx="2843212" cy="182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Equation" r:id="rId3" imgW="1625400" imgH="1041120" progId="Equation.DSMT4">
                  <p:embed/>
                </p:oleObj>
              </mc:Choice>
              <mc:Fallback>
                <p:oleObj name="Equation" r:id="rId3" imgW="1625400" imgH="104112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6238" y="3327400"/>
                        <a:ext cx="2843212" cy="182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2411413" y="4003675"/>
            <a:ext cx="339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ó</a:t>
            </a:r>
          </a:p>
        </p:txBody>
      </p:sp>
      <p:sp>
        <p:nvSpPr>
          <p:cNvPr id="8200" name="Line 12"/>
          <p:cNvSpPr>
            <a:spLocks noChangeShapeType="1"/>
          </p:cNvSpPr>
          <p:nvPr/>
        </p:nvSpPr>
        <p:spPr bwMode="auto">
          <a:xfrm>
            <a:off x="5903913" y="3716338"/>
            <a:ext cx="6842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201" name="Line 13"/>
          <p:cNvSpPr>
            <a:spLocks noChangeShapeType="1"/>
          </p:cNvSpPr>
          <p:nvPr/>
        </p:nvSpPr>
        <p:spPr bwMode="auto">
          <a:xfrm flipV="1">
            <a:off x="5940425" y="4005263"/>
            <a:ext cx="684213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202" name="Text Box 14"/>
          <p:cNvSpPr txBox="1">
            <a:spLocks noChangeArrowheads="1"/>
          </p:cNvSpPr>
          <p:nvPr/>
        </p:nvSpPr>
        <p:spPr bwMode="auto">
          <a:xfrm>
            <a:off x="6711950" y="3397250"/>
            <a:ext cx="20177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es-ES" altLang="es-ES"/>
              <a:t>Recta en forma</a:t>
            </a:r>
          </a:p>
          <a:p>
            <a:pPr eaLnBrk="1" hangingPunct="1">
              <a:lnSpc>
                <a:spcPct val="140000"/>
              </a:lnSpc>
            </a:pPr>
            <a:r>
              <a:rPr lang="es-ES" altLang="es-ES"/>
              <a:t>Polar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7670F5-1701-4B8D-8366-ED903E139937}" type="slidenum">
              <a:rPr lang="es-ES" altLang="es-ES" sz="1400" b="0"/>
              <a:pPr/>
              <a:t>6</a:t>
            </a:fld>
            <a:endParaRPr lang="es-ES" altLang="es-ES" sz="1400" b="0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" altLang="es-ES" smtClean="0"/>
              <a:t>Ejemplos de Cartesiana a Polar</a:t>
            </a: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647700" y="1449388"/>
            <a:ext cx="800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2. Sea la circunferencia  x</a:t>
            </a:r>
            <a:r>
              <a:rPr lang="es-ES" altLang="es-ES" baseline="30000"/>
              <a:t>2  </a:t>
            </a:r>
            <a:r>
              <a:rPr lang="es-ES" altLang="es-ES"/>
              <a:t>+ y</a:t>
            </a:r>
            <a:r>
              <a:rPr lang="es-ES" altLang="es-ES" baseline="30000"/>
              <a:t>2</a:t>
            </a:r>
            <a:r>
              <a:rPr lang="es-ES" altLang="es-ES"/>
              <a:t> = 1. Pasar dicha ecuación a Polar</a:t>
            </a:r>
          </a:p>
        </p:txBody>
      </p:sp>
      <p:sp>
        <p:nvSpPr>
          <p:cNvPr id="9221" name="Text Box 7"/>
          <p:cNvSpPr txBox="1">
            <a:spLocks noChangeArrowheads="1"/>
          </p:cNvSpPr>
          <p:nvPr/>
        </p:nvSpPr>
        <p:spPr bwMode="auto">
          <a:xfrm>
            <a:off x="1023938" y="2339975"/>
            <a:ext cx="66500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(r cos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</a:t>
            </a:r>
            <a:r>
              <a:rPr lang="es-ES" altLang="es-ES" baseline="30000">
                <a:cs typeface="Arial" panose="020B0604020202020204" pitchFamily="34" charset="0"/>
              </a:rPr>
              <a:t>2</a:t>
            </a:r>
            <a:r>
              <a:rPr lang="es-ES" altLang="es-ES">
                <a:cs typeface="Arial" panose="020B0604020202020204" pitchFamily="34" charset="0"/>
              </a:rPr>
              <a:t> + (r sen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</a:t>
            </a:r>
            <a:r>
              <a:rPr lang="es-ES" altLang="es-ES" baseline="30000"/>
              <a:t>2</a:t>
            </a:r>
            <a:r>
              <a:rPr lang="es-ES" altLang="es-ES"/>
              <a:t>  = 1   </a:t>
            </a:r>
            <a:r>
              <a:rPr lang="es-ES" altLang="es-ES">
                <a:sym typeface="Symbol" panose="05050102010706020507" pitchFamily="18" charset="2"/>
              </a:rPr>
              <a:t>  r</a:t>
            </a:r>
            <a:r>
              <a:rPr lang="es-ES" altLang="es-ES" baseline="30000">
                <a:sym typeface="Symbol" panose="05050102010706020507" pitchFamily="18" charset="2"/>
              </a:rPr>
              <a:t>2 </a:t>
            </a:r>
            <a:r>
              <a:rPr lang="es-ES" altLang="es-ES">
                <a:sym typeface="Symbol" panose="05050102010706020507" pitchFamily="18" charset="2"/>
              </a:rPr>
              <a:t>cos</a:t>
            </a:r>
            <a:r>
              <a:rPr lang="es-ES" altLang="es-ES" baseline="30000">
                <a:sym typeface="Symbol" panose="05050102010706020507" pitchFamily="18" charset="2"/>
              </a:rPr>
              <a:t>2</a:t>
            </a:r>
            <a:r>
              <a:rPr lang="es-ES" altLang="es-ES">
                <a:sym typeface="Symbol" panose="05050102010706020507" pitchFamily="18" charset="2"/>
              </a:rPr>
              <a:t>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+ r</a:t>
            </a:r>
            <a:r>
              <a:rPr lang="es-ES" altLang="es-ES" baseline="30000"/>
              <a:t>2</a:t>
            </a:r>
            <a:r>
              <a:rPr lang="es-ES" altLang="es-ES"/>
              <a:t> sen</a:t>
            </a:r>
            <a:r>
              <a:rPr lang="es-ES" altLang="es-ES" baseline="30000"/>
              <a:t>2</a:t>
            </a:r>
            <a:r>
              <a:rPr lang="es-ES" altLang="es-ES"/>
              <a:t>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 = 1</a:t>
            </a:r>
            <a:r>
              <a:rPr lang="es-ES" altLang="es-ES">
                <a:cs typeface="Arial" panose="020B0604020202020204" pitchFamily="34" charset="0"/>
              </a:rPr>
              <a:t> 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1023938" y="3132138"/>
            <a:ext cx="462438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>
                <a:sym typeface="Symbol" panose="05050102010706020507" pitchFamily="18" charset="2"/>
              </a:rPr>
              <a:t>  r</a:t>
            </a:r>
            <a:r>
              <a:rPr lang="es-ES" altLang="es-ES" baseline="30000">
                <a:sym typeface="Symbol" panose="05050102010706020507" pitchFamily="18" charset="2"/>
              </a:rPr>
              <a:t>2</a:t>
            </a:r>
            <a:r>
              <a:rPr lang="es-ES" altLang="es-ES">
                <a:sym typeface="Symbol" panose="05050102010706020507" pitchFamily="18" charset="2"/>
              </a:rPr>
              <a:t> ( cos</a:t>
            </a:r>
            <a:r>
              <a:rPr lang="es-ES" altLang="es-ES" baseline="30000">
                <a:sym typeface="Symbol" panose="05050102010706020507" pitchFamily="18" charset="2"/>
              </a:rPr>
              <a:t>2</a:t>
            </a:r>
            <a:r>
              <a:rPr lang="es-ES" altLang="es-ES">
                <a:sym typeface="Symbol" panose="05050102010706020507" pitchFamily="18" charset="2"/>
              </a:rPr>
              <a:t>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+ sen</a:t>
            </a:r>
            <a:r>
              <a:rPr lang="es-ES" altLang="es-ES" baseline="30000"/>
              <a:t>2</a:t>
            </a:r>
            <a:r>
              <a:rPr lang="es-ES" altLang="es-ES"/>
              <a:t>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  = 1    </a:t>
            </a:r>
            <a:r>
              <a:rPr lang="es-ES" altLang="es-ES">
                <a:sym typeface="Symbol" panose="05050102010706020507" pitchFamily="18" charset="2"/>
              </a:rPr>
              <a:t>  r = 1</a:t>
            </a:r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2700338" y="3536950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4" name="Text Box 10"/>
          <p:cNvSpPr txBox="1">
            <a:spLocks noChangeArrowheads="1"/>
          </p:cNvSpPr>
          <p:nvPr/>
        </p:nvSpPr>
        <p:spPr bwMode="auto">
          <a:xfrm>
            <a:off x="2771775" y="3573463"/>
            <a:ext cx="774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R. F. T.</a:t>
            </a:r>
          </a:p>
        </p:txBody>
      </p:sp>
      <p:sp>
        <p:nvSpPr>
          <p:cNvPr id="9225" name="Text Box 11"/>
          <p:cNvSpPr txBox="1">
            <a:spLocks noChangeArrowheads="1"/>
          </p:cNvSpPr>
          <p:nvPr/>
        </p:nvSpPr>
        <p:spPr bwMode="auto">
          <a:xfrm>
            <a:off x="2535238" y="3890963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1</a:t>
            </a:r>
          </a:p>
        </p:txBody>
      </p:sp>
      <p:sp>
        <p:nvSpPr>
          <p:cNvPr id="9226" name="Text Box 12"/>
          <p:cNvSpPr txBox="1">
            <a:spLocks noChangeArrowheads="1"/>
          </p:cNvSpPr>
          <p:nvPr/>
        </p:nvSpPr>
        <p:spPr bwMode="auto">
          <a:xfrm>
            <a:off x="5740400" y="2965450"/>
            <a:ext cx="29479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es-ES" altLang="es-ES"/>
              <a:t>Ecuación de la circunf.</a:t>
            </a:r>
          </a:p>
          <a:p>
            <a:pPr eaLnBrk="1" hangingPunct="1">
              <a:lnSpc>
                <a:spcPct val="140000"/>
              </a:lnSpc>
            </a:pPr>
            <a:r>
              <a:rPr lang="es-ES" altLang="es-ES"/>
              <a:t>de centro el origen, </a:t>
            </a:r>
          </a:p>
          <a:p>
            <a:pPr eaLnBrk="1" hangingPunct="1">
              <a:lnSpc>
                <a:spcPct val="140000"/>
              </a:lnSpc>
            </a:pPr>
            <a:r>
              <a:rPr lang="es-ES" altLang="es-ES"/>
              <a:t>es decir el polo</a:t>
            </a:r>
          </a:p>
        </p:txBody>
      </p:sp>
      <p:sp>
        <p:nvSpPr>
          <p:cNvPr id="9227" name="Rectangle 13"/>
          <p:cNvSpPr>
            <a:spLocks noChangeArrowheads="1"/>
          </p:cNvSpPr>
          <p:nvPr/>
        </p:nvSpPr>
        <p:spPr bwMode="auto">
          <a:xfrm>
            <a:off x="4895850" y="3068638"/>
            <a:ext cx="684213" cy="504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9228" name="Text Box 14"/>
          <p:cNvSpPr txBox="1">
            <a:spLocks noChangeArrowheads="1"/>
          </p:cNvSpPr>
          <p:nvPr/>
        </p:nvSpPr>
        <p:spPr bwMode="auto">
          <a:xfrm>
            <a:off x="700088" y="4756150"/>
            <a:ext cx="7805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Ecuación polar de la circunferencia de centro el polo y radio R</a:t>
            </a:r>
            <a:r>
              <a:rPr lang="es-ES" altLang="es-ES" baseline="-25000"/>
              <a:t>0</a:t>
            </a:r>
            <a:endParaRPr lang="es-ES" altLang="es-ES"/>
          </a:p>
        </p:txBody>
      </p:sp>
      <p:sp>
        <p:nvSpPr>
          <p:cNvPr id="9229" name="Text Box 15"/>
          <p:cNvSpPr txBox="1">
            <a:spLocks noChangeArrowheads="1"/>
          </p:cNvSpPr>
          <p:nvPr/>
        </p:nvSpPr>
        <p:spPr bwMode="auto">
          <a:xfrm>
            <a:off x="4103688" y="5337175"/>
            <a:ext cx="846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 = R</a:t>
            </a:r>
            <a:r>
              <a:rPr lang="es-ES" altLang="es-ES" baseline="-25000"/>
              <a:t>0</a:t>
            </a:r>
            <a:endParaRPr lang="es-ES" altLang="es-ES"/>
          </a:p>
        </p:txBody>
      </p:sp>
      <p:sp>
        <p:nvSpPr>
          <p:cNvPr id="9230" name="Oval 16"/>
          <p:cNvSpPr>
            <a:spLocks noChangeArrowheads="1"/>
          </p:cNvSpPr>
          <p:nvPr/>
        </p:nvSpPr>
        <p:spPr bwMode="auto">
          <a:xfrm>
            <a:off x="1331913" y="5229225"/>
            <a:ext cx="914400" cy="914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9231" name="Line 17"/>
          <p:cNvSpPr>
            <a:spLocks noChangeShapeType="1"/>
          </p:cNvSpPr>
          <p:nvPr/>
        </p:nvSpPr>
        <p:spPr bwMode="auto">
          <a:xfrm>
            <a:off x="1331913" y="5697538"/>
            <a:ext cx="9001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32" name="Line 18"/>
          <p:cNvSpPr>
            <a:spLocks noChangeShapeType="1"/>
          </p:cNvSpPr>
          <p:nvPr/>
        </p:nvSpPr>
        <p:spPr bwMode="auto">
          <a:xfrm>
            <a:off x="1800225" y="5229225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33" name="Text Box 19"/>
          <p:cNvSpPr txBox="1">
            <a:spLocks noChangeArrowheads="1"/>
          </p:cNvSpPr>
          <p:nvPr/>
        </p:nvSpPr>
        <p:spPr bwMode="auto">
          <a:xfrm>
            <a:off x="1779588" y="5407025"/>
            <a:ext cx="376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R</a:t>
            </a:r>
            <a:r>
              <a:rPr lang="es-ES" altLang="es-ES" sz="1400" baseline="-25000"/>
              <a:t>0</a:t>
            </a:r>
            <a:endParaRPr lang="es-ES" altLang="es-E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A94C131-5A92-4E98-9BBA-B6A6230E51E6}" type="slidenum">
              <a:rPr lang="es-ES" altLang="es-ES" sz="1400" b="0"/>
              <a:pPr/>
              <a:t>7</a:t>
            </a:fld>
            <a:endParaRPr lang="es-ES" altLang="es-ES" sz="1400" b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Gráficas en coordenadas polares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842963" y="1092200"/>
            <a:ext cx="76009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es-ES" altLang="es-ES"/>
              <a:t>Para obtener la gráfica de una función en polares se dará los </a:t>
            </a:r>
          </a:p>
          <a:p>
            <a:pPr eaLnBrk="1" hangingPunct="1">
              <a:lnSpc>
                <a:spcPct val="140000"/>
              </a:lnSpc>
            </a:pPr>
            <a:r>
              <a:rPr lang="es-ES" altLang="es-ES"/>
              <a:t>siguientes pasos:</a:t>
            </a: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611188" y="2312988"/>
            <a:ext cx="79295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40000"/>
              </a:lnSpc>
              <a:buFontTx/>
              <a:buAutoNum type="arabicPeriod"/>
            </a:pPr>
            <a:r>
              <a:rPr lang="es-ES" altLang="es-ES"/>
              <a:t>Determinar el campo de existencia para r, teniendo en cuenta</a:t>
            </a:r>
          </a:p>
          <a:p>
            <a:pPr eaLnBrk="1" hangingPunct="1">
              <a:lnSpc>
                <a:spcPct val="140000"/>
              </a:lnSpc>
            </a:pPr>
            <a:r>
              <a:rPr lang="es-ES" altLang="es-ES"/>
              <a:t>     que por convenio r &gt; 0.</a:t>
            </a:r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576263" y="3429000"/>
            <a:ext cx="8115300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es-ES" altLang="es-ES"/>
              <a:t>2.  Se recomienda localizar donde r sea máximo o mínimo y los </a:t>
            </a:r>
          </a:p>
          <a:p>
            <a:pPr eaLnBrk="1" hangingPunct="1">
              <a:lnSpc>
                <a:spcPct val="140000"/>
              </a:lnSpc>
            </a:pPr>
            <a:r>
              <a:rPr lang="es-ES" altLang="es-ES"/>
              <a:t>     valores de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para los cuales la curva pasa por el origen ( r = 0)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10247" name="Text Box 8"/>
          <p:cNvSpPr txBox="1">
            <a:spLocks noChangeArrowheads="1"/>
          </p:cNvSpPr>
          <p:nvPr/>
        </p:nvSpPr>
        <p:spPr bwMode="auto">
          <a:xfrm>
            <a:off x="611188" y="4616450"/>
            <a:ext cx="322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3.  </a:t>
            </a:r>
            <a:r>
              <a:rPr lang="es-ES" altLang="es-ES">
                <a:hlinkClick r:id="rId2" action="ppaction://hlinksldjump"/>
              </a:rPr>
              <a:t>Estudiar las simetrías </a:t>
            </a:r>
            <a:endParaRPr lang="es-ES" altLang="es-ES"/>
          </a:p>
        </p:txBody>
      </p:sp>
      <p:sp>
        <p:nvSpPr>
          <p:cNvPr id="10248" name="Text Box 10"/>
          <p:cNvSpPr txBox="1">
            <a:spLocks noChangeArrowheads="1"/>
          </p:cNvSpPr>
          <p:nvPr/>
        </p:nvSpPr>
        <p:spPr bwMode="auto">
          <a:xfrm>
            <a:off x="684213" y="5300663"/>
            <a:ext cx="4546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4.  </a:t>
            </a:r>
            <a:r>
              <a:rPr lang="es-ES" altLang="es-ES">
                <a:hlinkClick r:id="rId3" action="ppaction://hlinksldjump"/>
              </a:rPr>
              <a:t>Hacer una tabla de valores r   y </a:t>
            </a:r>
            <a:r>
              <a:rPr lang="el-GR" altLang="es-ES">
                <a:cs typeface="Arial" panose="020B0604020202020204" pitchFamily="34" charset="0"/>
              </a:rPr>
              <a:t>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057A71-6774-4886-B721-1257EE8160E9}" type="slidenum">
              <a:rPr lang="es-ES" altLang="es-ES" sz="1400" b="0"/>
              <a:pPr/>
              <a:t>8</a:t>
            </a:fld>
            <a:endParaRPr lang="es-ES" altLang="es-ES" sz="1400" b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Estudio de las simetrías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879475" y="1335088"/>
            <a:ext cx="2949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u="sng"/>
              <a:t>Respecto origen</a:t>
            </a:r>
            <a:r>
              <a:rPr lang="es-ES" altLang="es-ES"/>
              <a:t> (polo)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843213" y="2133600"/>
            <a:ext cx="60452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Al sustituir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por (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+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>
                <a:cs typeface="Arial" panose="020B0604020202020204" pitchFamily="34" charset="0"/>
              </a:rPr>
              <a:t>)  la ecuación no cambia 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419475" y="2708275"/>
            <a:ext cx="5200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( o bien r por – r si se acepta que r puede </a:t>
            </a:r>
          </a:p>
          <a:p>
            <a:pPr eaLnBrk="1" hangingPunct="1"/>
            <a:r>
              <a:rPr lang="es-ES" altLang="es-ES"/>
              <a:t>ser negativa)</a:t>
            </a:r>
          </a:p>
        </p:txBody>
      </p:sp>
      <p:sp>
        <p:nvSpPr>
          <p:cNvPr id="11271" name="Line 22"/>
          <p:cNvSpPr>
            <a:spLocks noChangeShapeType="1"/>
          </p:cNvSpPr>
          <p:nvPr/>
        </p:nvSpPr>
        <p:spPr bwMode="auto">
          <a:xfrm rot="-1282095" flipH="1" flipV="1">
            <a:off x="1295400" y="5300663"/>
            <a:ext cx="7143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72" name="Freeform 13"/>
          <p:cNvSpPr>
            <a:spLocks/>
          </p:cNvSpPr>
          <p:nvPr/>
        </p:nvSpPr>
        <p:spPr bwMode="auto">
          <a:xfrm>
            <a:off x="1331913" y="5337175"/>
            <a:ext cx="114300" cy="179388"/>
          </a:xfrm>
          <a:custGeom>
            <a:avLst/>
            <a:gdLst>
              <a:gd name="T0" fmla="*/ 107950 w 72"/>
              <a:gd name="T1" fmla="*/ 179388 h 113"/>
              <a:gd name="T2" fmla="*/ 107950 w 72"/>
              <a:gd name="T3" fmla="*/ 107950 h 113"/>
              <a:gd name="T4" fmla="*/ 71438 w 72"/>
              <a:gd name="T5" fmla="*/ 36513 h 113"/>
              <a:gd name="T6" fmla="*/ 0 w 72"/>
              <a:gd name="T7" fmla="*/ 0 h 11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" h="113">
                <a:moveTo>
                  <a:pt x="68" y="113"/>
                </a:moveTo>
                <a:cubicBezTo>
                  <a:pt x="70" y="98"/>
                  <a:pt x="72" y="83"/>
                  <a:pt x="68" y="68"/>
                </a:cubicBezTo>
                <a:cubicBezTo>
                  <a:pt x="64" y="53"/>
                  <a:pt x="56" y="34"/>
                  <a:pt x="45" y="23"/>
                </a:cubicBezTo>
                <a:cubicBezTo>
                  <a:pt x="34" y="12"/>
                  <a:pt x="17" y="6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73" name="Line 23"/>
          <p:cNvSpPr>
            <a:spLocks noChangeShapeType="1"/>
          </p:cNvSpPr>
          <p:nvPr/>
        </p:nvSpPr>
        <p:spPr bwMode="auto">
          <a:xfrm rot="16140663" flipH="1">
            <a:off x="1157288" y="5510213"/>
            <a:ext cx="692150" cy="70485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74" name="Text Box 9"/>
          <p:cNvSpPr txBox="1">
            <a:spLocks noChangeArrowheads="1"/>
          </p:cNvSpPr>
          <p:nvPr/>
        </p:nvSpPr>
        <p:spPr bwMode="auto">
          <a:xfrm>
            <a:off x="900113" y="5445125"/>
            <a:ext cx="322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O</a:t>
            </a:r>
          </a:p>
        </p:txBody>
      </p:sp>
      <p:sp>
        <p:nvSpPr>
          <p:cNvPr id="11275" name="Oval 65"/>
          <p:cNvSpPr>
            <a:spLocks noChangeArrowheads="1"/>
          </p:cNvSpPr>
          <p:nvPr/>
        </p:nvSpPr>
        <p:spPr bwMode="auto">
          <a:xfrm flipV="1">
            <a:off x="1836738" y="4762500"/>
            <a:ext cx="71437" cy="71438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11276" name="Oval 68"/>
          <p:cNvSpPr>
            <a:spLocks noChangeArrowheads="1"/>
          </p:cNvSpPr>
          <p:nvPr/>
        </p:nvSpPr>
        <p:spPr bwMode="auto">
          <a:xfrm flipV="1">
            <a:off x="1800225" y="6129338"/>
            <a:ext cx="71438" cy="71437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11277" name="Line 7"/>
          <p:cNvSpPr>
            <a:spLocks noChangeShapeType="1"/>
          </p:cNvSpPr>
          <p:nvPr/>
        </p:nvSpPr>
        <p:spPr bwMode="auto">
          <a:xfrm>
            <a:off x="287338" y="5516563"/>
            <a:ext cx="21240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78" name="Line 8"/>
          <p:cNvSpPr>
            <a:spLocks noChangeShapeType="1"/>
          </p:cNvSpPr>
          <p:nvPr/>
        </p:nvSpPr>
        <p:spPr bwMode="auto">
          <a:xfrm flipV="1">
            <a:off x="1150938" y="4365625"/>
            <a:ext cx="0" cy="14747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79" name="Text Box 11"/>
          <p:cNvSpPr txBox="1">
            <a:spLocks noChangeArrowheads="1"/>
          </p:cNvSpPr>
          <p:nvPr/>
        </p:nvSpPr>
        <p:spPr bwMode="auto">
          <a:xfrm>
            <a:off x="2103438" y="5588000"/>
            <a:ext cx="933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Eje polar</a:t>
            </a:r>
          </a:p>
        </p:txBody>
      </p:sp>
      <p:sp>
        <p:nvSpPr>
          <p:cNvPr id="11280" name="Line 12"/>
          <p:cNvSpPr>
            <a:spLocks noChangeShapeType="1"/>
          </p:cNvSpPr>
          <p:nvPr/>
        </p:nvSpPr>
        <p:spPr bwMode="auto">
          <a:xfrm flipV="1">
            <a:off x="1150938" y="4760913"/>
            <a:ext cx="755650" cy="757237"/>
          </a:xfrm>
          <a:prstGeom prst="line">
            <a:avLst/>
          </a:prstGeom>
          <a:noFill/>
          <a:ln w="28575">
            <a:solidFill>
              <a:srgbClr val="00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81" name="Text Box 18"/>
          <p:cNvSpPr txBox="1">
            <a:spLocks noChangeArrowheads="1"/>
          </p:cNvSpPr>
          <p:nvPr/>
        </p:nvSpPr>
        <p:spPr bwMode="auto">
          <a:xfrm>
            <a:off x="1454150" y="5156200"/>
            <a:ext cx="29527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l-GR" altLang="es-ES" sz="1400">
                <a:cs typeface="Arial" panose="020B0604020202020204" pitchFamily="34" charset="0"/>
              </a:rPr>
              <a:t>α</a:t>
            </a:r>
          </a:p>
        </p:txBody>
      </p:sp>
      <p:sp>
        <p:nvSpPr>
          <p:cNvPr id="11282" name="Text Box 67"/>
          <p:cNvSpPr txBox="1">
            <a:spLocks noChangeArrowheads="1"/>
          </p:cNvSpPr>
          <p:nvPr/>
        </p:nvSpPr>
        <p:spPr bwMode="auto">
          <a:xfrm>
            <a:off x="1958975" y="4579938"/>
            <a:ext cx="765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P (x, y)</a:t>
            </a:r>
          </a:p>
        </p:txBody>
      </p:sp>
      <p:sp>
        <p:nvSpPr>
          <p:cNvPr id="11283" name="Text Box 69"/>
          <p:cNvSpPr txBox="1">
            <a:spLocks noChangeArrowheads="1"/>
          </p:cNvSpPr>
          <p:nvPr/>
        </p:nvSpPr>
        <p:spPr bwMode="auto">
          <a:xfrm>
            <a:off x="1943100" y="5984875"/>
            <a:ext cx="8731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P ( x, -y)</a:t>
            </a:r>
          </a:p>
        </p:txBody>
      </p:sp>
      <p:sp>
        <p:nvSpPr>
          <p:cNvPr id="11284" name="Text Box 76"/>
          <p:cNvSpPr txBox="1">
            <a:spLocks noChangeArrowheads="1"/>
          </p:cNvSpPr>
          <p:nvPr/>
        </p:nvSpPr>
        <p:spPr bwMode="auto">
          <a:xfrm>
            <a:off x="1231900" y="3105150"/>
            <a:ext cx="5683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Polo</a:t>
            </a:r>
          </a:p>
        </p:txBody>
      </p:sp>
      <p:sp>
        <p:nvSpPr>
          <p:cNvPr id="11285" name="Text Box 78"/>
          <p:cNvSpPr txBox="1">
            <a:spLocks noChangeArrowheads="1"/>
          </p:cNvSpPr>
          <p:nvPr/>
        </p:nvSpPr>
        <p:spPr bwMode="auto">
          <a:xfrm>
            <a:off x="1095375" y="4179888"/>
            <a:ext cx="4505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Respecto el eje polar = eje abscisas</a:t>
            </a:r>
          </a:p>
        </p:txBody>
      </p:sp>
      <p:sp>
        <p:nvSpPr>
          <p:cNvPr id="11286" name="Text Box 79"/>
          <p:cNvSpPr txBox="1">
            <a:spLocks noChangeArrowheads="1"/>
          </p:cNvSpPr>
          <p:nvPr/>
        </p:nvSpPr>
        <p:spPr bwMode="auto">
          <a:xfrm>
            <a:off x="3276600" y="4683125"/>
            <a:ext cx="5459413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Al sustituir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por –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la ecuación no cambia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11287" name="Text Box 80"/>
          <p:cNvSpPr txBox="1">
            <a:spLocks noChangeArrowheads="1"/>
          </p:cNvSpPr>
          <p:nvPr/>
        </p:nvSpPr>
        <p:spPr bwMode="auto">
          <a:xfrm>
            <a:off x="3219450" y="5222875"/>
            <a:ext cx="539908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(o bien (r,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 por (- r,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>
                <a:cs typeface="Arial" panose="020B0604020202020204" pitchFamily="34" charset="0"/>
              </a:rPr>
              <a:t> –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 se acepta que r </a:t>
            </a:r>
          </a:p>
          <a:p>
            <a:pPr eaLnBrk="1" hangingPunct="1"/>
            <a:r>
              <a:rPr lang="es-ES" altLang="es-ES"/>
              <a:t>puede ser negativa)</a:t>
            </a:r>
          </a:p>
        </p:txBody>
      </p:sp>
      <p:sp>
        <p:nvSpPr>
          <p:cNvPr id="11288" name="Line 82"/>
          <p:cNvSpPr>
            <a:spLocks noChangeShapeType="1"/>
          </p:cNvSpPr>
          <p:nvPr/>
        </p:nvSpPr>
        <p:spPr bwMode="auto">
          <a:xfrm rot="-1282095" flipH="1" flipV="1">
            <a:off x="1474788" y="2851150"/>
            <a:ext cx="71437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89" name="Freeform 84"/>
          <p:cNvSpPr>
            <a:spLocks/>
          </p:cNvSpPr>
          <p:nvPr/>
        </p:nvSpPr>
        <p:spPr bwMode="auto">
          <a:xfrm>
            <a:off x="1511300" y="2887663"/>
            <a:ext cx="114300" cy="179387"/>
          </a:xfrm>
          <a:custGeom>
            <a:avLst/>
            <a:gdLst>
              <a:gd name="T0" fmla="*/ 107950 w 72"/>
              <a:gd name="T1" fmla="*/ 179387 h 113"/>
              <a:gd name="T2" fmla="*/ 107950 w 72"/>
              <a:gd name="T3" fmla="*/ 107950 h 113"/>
              <a:gd name="T4" fmla="*/ 71438 w 72"/>
              <a:gd name="T5" fmla="*/ 36512 h 113"/>
              <a:gd name="T6" fmla="*/ 0 w 72"/>
              <a:gd name="T7" fmla="*/ 0 h 11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" h="113">
                <a:moveTo>
                  <a:pt x="68" y="113"/>
                </a:moveTo>
                <a:cubicBezTo>
                  <a:pt x="70" y="98"/>
                  <a:pt x="72" y="83"/>
                  <a:pt x="68" y="68"/>
                </a:cubicBezTo>
                <a:cubicBezTo>
                  <a:pt x="64" y="53"/>
                  <a:pt x="56" y="34"/>
                  <a:pt x="45" y="23"/>
                </a:cubicBezTo>
                <a:cubicBezTo>
                  <a:pt x="34" y="12"/>
                  <a:pt x="17" y="6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grpSp>
        <p:nvGrpSpPr>
          <p:cNvPr id="11290" name="Group 85"/>
          <p:cNvGrpSpPr>
            <a:grpSpLocks/>
          </p:cNvGrpSpPr>
          <p:nvPr/>
        </p:nvGrpSpPr>
        <p:grpSpPr bwMode="auto">
          <a:xfrm>
            <a:off x="395288" y="1916113"/>
            <a:ext cx="2786062" cy="2032000"/>
            <a:chOff x="272" y="1911"/>
            <a:chExt cx="1755" cy="1280"/>
          </a:xfrm>
        </p:grpSpPr>
        <p:sp>
          <p:nvSpPr>
            <p:cNvPr id="11299" name="Line 86"/>
            <p:cNvSpPr>
              <a:spLocks noChangeShapeType="1"/>
            </p:cNvSpPr>
            <p:nvPr/>
          </p:nvSpPr>
          <p:spPr bwMode="auto">
            <a:xfrm flipH="1">
              <a:off x="521" y="2636"/>
              <a:ext cx="318" cy="31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1300" name="Group 87"/>
            <p:cNvGrpSpPr>
              <a:grpSpLocks/>
            </p:cNvGrpSpPr>
            <p:nvPr/>
          </p:nvGrpSpPr>
          <p:grpSpPr bwMode="auto">
            <a:xfrm>
              <a:off x="272" y="1911"/>
              <a:ext cx="1755" cy="1280"/>
              <a:chOff x="272" y="1911"/>
              <a:chExt cx="1755" cy="1280"/>
            </a:xfrm>
          </p:grpSpPr>
          <p:sp>
            <p:nvSpPr>
              <p:cNvPr id="11301" name="Text Box 88"/>
              <p:cNvSpPr txBox="1">
                <a:spLocks noChangeArrowheads="1"/>
              </p:cNvSpPr>
              <p:nvPr/>
            </p:nvSpPr>
            <p:spPr bwMode="auto">
              <a:xfrm>
                <a:off x="680" y="2659"/>
                <a:ext cx="203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s-ES" altLang="es-ES" sz="1400"/>
                  <a:t>O</a:t>
                </a:r>
              </a:p>
            </p:txBody>
          </p:sp>
          <p:grpSp>
            <p:nvGrpSpPr>
              <p:cNvPr id="11302" name="Group 89"/>
              <p:cNvGrpSpPr>
                <a:grpSpLocks/>
              </p:cNvGrpSpPr>
              <p:nvPr/>
            </p:nvGrpSpPr>
            <p:grpSpPr bwMode="auto">
              <a:xfrm>
                <a:off x="272" y="1911"/>
                <a:ext cx="1755" cy="1280"/>
                <a:chOff x="272" y="1911"/>
                <a:chExt cx="1755" cy="1280"/>
              </a:xfrm>
            </p:grpSpPr>
            <p:sp>
              <p:nvSpPr>
                <p:cNvPr id="11303" name="Oval 90"/>
                <p:cNvSpPr>
                  <a:spLocks noChangeArrowheads="1"/>
                </p:cNvSpPr>
                <p:nvPr/>
              </p:nvSpPr>
              <p:spPr bwMode="auto">
                <a:xfrm flipV="1">
                  <a:off x="1293" y="2137"/>
                  <a:ext cx="45" cy="45"/>
                </a:xfrm>
                <a:prstGeom prst="ellipse">
                  <a:avLst/>
                </a:prstGeom>
                <a:solidFill>
                  <a:srgbClr val="00006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s-ES" altLang="es-ES"/>
                </a:p>
              </p:txBody>
            </p:sp>
            <p:sp>
              <p:nvSpPr>
                <p:cNvPr id="11304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499" y="2931"/>
                  <a:ext cx="45" cy="45"/>
                </a:xfrm>
                <a:prstGeom prst="ellipse">
                  <a:avLst/>
                </a:prstGeom>
                <a:solidFill>
                  <a:srgbClr val="00006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s-ES" altLang="es-ES"/>
                </a:p>
              </p:txBody>
            </p:sp>
            <p:grpSp>
              <p:nvGrpSpPr>
                <p:cNvPr id="11305" name="Group 92"/>
                <p:cNvGrpSpPr>
                  <a:grpSpLocks/>
                </p:cNvGrpSpPr>
                <p:nvPr/>
              </p:nvGrpSpPr>
              <p:grpSpPr bwMode="auto">
                <a:xfrm>
                  <a:off x="272" y="1911"/>
                  <a:ext cx="1755" cy="1280"/>
                  <a:chOff x="272" y="1911"/>
                  <a:chExt cx="1755" cy="1280"/>
                </a:xfrm>
              </p:grpSpPr>
              <p:sp>
                <p:nvSpPr>
                  <p:cNvPr id="11306" name="Line 93"/>
                  <p:cNvSpPr>
                    <a:spLocks noChangeShapeType="1"/>
                  </p:cNvSpPr>
                  <p:nvPr/>
                </p:nvSpPr>
                <p:spPr bwMode="auto">
                  <a:xfrm>
                    <a:off x="295" y="2636"/>
                    <a:ext cx="133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11307" name="Line 9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839" y="1911"/>
                    <a:ext cx="0" cy="929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11308" name="Text Box 9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439" y="2681"/>
                    <a:ext cx="588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s-ES" altLang="es-ES" sz="1400"/>
                      <a:t>Eje polar</a:t>
                    </a:r>
                  </a:p>
                </p:txBody>
              </p:sp>
              <p:sp>
                <p:nvSpPr>
                  <p:cNvPr id="11309" name="Line 9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839" y="2160"/>
                    <a:ext cx="476" cy="477"/>
                  </a:xfrm>
                  <a:prstGeom prst="line">
                    <a:avLst/>
                  </a:prstGeom>
                  <a:noFill/>
                  <a:ln w="28575">
                    <a:solidFill>
                      <a:srgbClr val="0000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1131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030" y="2409"/>
                    <a:ext cx="186" cy="19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l-GR" altLang="es-ES" sz="1400">
                        <a:cs typeface="Arial" panose="020B0604020202020204" pitchFamily="34" charset="0"/>
                      </a:rPr>
                      <a:t>α</a:t>
                    </a:r>
                  </a:p>
                </p:txBody>
              </p:sp>
              <p:sp>
                <p:nvSpPr>
                  <p:cNvPr id="11311" name="Freeform 98"/>
                  <p:cNvSpPr>
                    <a:spLocks/>
                  </p:cNvSpPr>
                  <p:nvPr/>
                </p:nvSpPr>
                <p:spPr bwMode="auto">
                  <a:xfrm>
                    <a:off x="703" y="2500"/>
                    <a:ext cx="256" cy="250"/>
                  </a:xfrm>
                  <a:custGeom>
                    <a:avLst/>
                    <a:gdLst>
                      <a:gd name="T0" fmla="*/ 256 w 256"/>
                      <a:gd name="T1" fmla="*/ 8 h 258"/>
                      <a:gd name="T2" fmla="*/ 211 w 256"/>
                      <a:gd name="T3" fmla="*/ 8 h 258"/>
                      <a:gd name="T4" fmla="*/ 143 w 256"/>
                      <a:gd name="T5" fmla="*/ 8 h 258"/>
                      <a:gd name="T6" fmla="*/ 52 w 256"/>
                      <a:gd name="T7" fmla="*/ 52 h 258"/>
                      <a:gd name="T8" fmla="*/ 7 w 256"/>
                      <a:gd name="T9" fmla="*/ 140 h 258"/>
                      <a:gd name="T10" fmla="*/ 7 w 256"/>
                      <a:gd name="T11" fmla="*/ 250 h 25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256" h="258">
                        <a:moveTo>
                          <a:pt x="256" y="8"/>
                        </a:moveTo>
                        <a:cubicBezTo>
                          <a:pt x="243" y="8"/>
                          <a:pt x="230" y="8"/>
                          <a:pt x="211" y="8"/>
                        </a:cubicBezTo>
                        <a:cubicBezTo>
                          <a:pt x="192" y="8"/>
                          <a:pt x="169" y="0"/>
                          <a:pt x="143" y="8"/>
                        </a:cubicBezTo>
                        <a:cubicBezTo>
                          <a:pt x="117" y="16"/>
                          <a:pt x="75" y="31"/>
                          <a:pt x="52" y="54"/>
                        </a:cubicBezTo>
                        <a:cubicBezTo>
                          <a:pt x="29" y="77"/>
                          <a:pt x="14" y="110"/>
                          <a:pt x="7" y="144"/>
                        </a:cubicBezTo>
                        <a:cubicBezTo>
                          <a:pt x="0" y="178"/>
                          <a:pt x="3" y="218"/>
                          <a:pt x="7" y="258"/>
                        </a:cubicBezTo>
                      </a:path>
                    </a:pathLst>
                  </a:custGeom>
                  <a:noFill/>
                  <a:ln w="28575" cap="flat" cmpd="sng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11312" name="Text Box 9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99" y="2376"/>
                    <a:ext cx="202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l-GR" altLang="es-ES" sz="1400">
                        <a:cs typeface="Arial" panose="020B0604020202020204" pitchFamily="34" charset="0"/>
                      </a:rPr>
                      <a:t>π</a:t>
                    </a:r>
                  </a:p>
                </p:txBody>
              </p:sp>
              <p:sp>
                <p:nvSpPr>
                  <p:cNvPr id="11313" name="Text Box 10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48" y="2046"/>
                    <a:ext cx="482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s-ES" altLang="es-ES" sz="1400"/>
                      <a:t>P (x, y)</a:t>
                    </a:r>
                  </a:p>
                </p:txBody>
              </p:sp>
              <p:sp>
                <p:nvSpPr>
                  <p:cNvPr id="11314" name="Text Box 10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2" y="2999"/>
                    <a:ext cx="587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s-ES" altLang="es-ES" sz="1400"/>
                      <a:t>P ( -x, -y)</a:t>
                    </a:r>
                  </a:p>
                </p:txBody>
              </p:sp>
            </p:grpSp>
          </p:grpSp>
        </p:grpSp>
      </p:grpSp>
      <p:sp>
        <p:nvSpPr>
          <p:cNvPr id="11291" name="Line 102"/>
          <p:cNvSpPr>
            <a:spLocks noChangeShapeType="1"/>
          </p:cNvSpPr>
          <p:nvPr/>
        </p:nvSpPr>
        <p:spPr bwMode="auto">
          <a:xfrm flipH="1">
            <a:off x="1835150" y="4760913"/>
            <a:ext cx="36513" cy="140493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92" name="Freeform 103"/>
          <p:cNvSpPr>
            <a:spLocks/>
          </p:cNvSpPr>
          <p:nvPr/>
        </p:nvSpPr>
        <p:spPr bwMode="auto">
          <a:xfrm rot="2623677">
            <a:off x="1362075" y="5529263"/>
            <a:ext cx="77788" cy="179387"/>
          </a:xfrm>
          <a:custGeom>
            <a:avLst/>
            <a:gdLst>
              <a:gd name="T0" fmla="*/ 73466 w 72"/>
              <a:gd name="T1" fmla="*/ 179387 h 113"/>
              <a:gd name="T2" fmla="*/ 73466 w 72"/>
              <a:gd name="T3" fmla="*/ 107950 h 113"/>
              <a:gd name="T4" fmla="*/ 48618 w 72"/>
              <a:gd name="T5" fmla="*/ 36512 h 113"/>
              <a:gd name="T6" fmla="*/ 0 w 72"/>
              <a:gd name="T7" fmla="*/ 0 h 11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" h="113">
                <a:moveTo>
                  <a:pt x="68" y="113"/>
                </a:moveTo>
                <a:cubicBezTo>
                  <a:pt x="70" y="98"/>
                  <a:pt x="72" y="83"/>
                  <a:pt x="68" y="68"/>
                </a:cubicBezTo>
                <a:cubicBezTo>
                  <a:pt x="64" y="53"/>
                  <a:pt x="56" y="34"/>
                  <a:pt x="45" y="23"/>
                </a:cubicBezTo>
                <a:cubicBezTo>
                  <a:pt x="34" y="12"/>
                  <a:pt x="17" y="6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93" name="Text Box 105"/>
          <p:cNvSpPr txBox="1">
            <a:spLocks noChangeArrowheads="1"/>
          </p:cNvSpPr>
          <p:nvPr/>
        </p:nvSpPr>
        <p:spPr bwMode="auto">
          <a:xfrm>
            <a:off x="1384300" y="5480050"/>
            <a:ext cx="404813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- </a:t>
            </a:r>
            <a:r>
              <a:rPr lang="el-GR" altLang="es-ES" sz="1400">
                <a:cs typeface="Arial" panose="020B0604020202020204" pitchFamily="34" charset="0"/>
              </a:rPr>
              <a:t>α</a:t>
            </a:r>
          </a:p>
        </p:txBody>
      </p:sp>
      <p:sp>
        <p:nvSpPr>
          <p:cNvPr id="11294" name="Line 106"/>
          <p:cNvSpPr>
            <a:spLocks noChangeShapeType="1"/>
          </p:cNvSpPr>
          <p:nvPr/>
        </p:nvSpPr>
        <p:spPr bwMode="auto">
          <a:xfrm rot="-5400000" flipH="1" flipV="1">
            <a:off x="1332707" y="5660231"/>
            <a:ext cx="7143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95" name="Text Box 107"/>
          <p:cNvSpPr txBox="1">
            <a:spLocks noChangeArrowheads="1"/>
          </p:cNvSpPr>
          <p:nvPr/>
        </p:nvSpPr>
        <p:spPr bwMode="auto">
          <a:xfrm>
            <a:off x="1276350" y="4975225"/>
            <a:ext cx="25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r</a:t>
            </a:r>
          </a:p>
        </p:txBody>
      </p:sp>
      <p:grpSp>
        <p:nvGrpSpPr>
          <p:cNvPr id="11296" name="Group 111"/>
          <p:cNvGrpSpPr>
            <a:grpSpLocks/>
          </p:cNvGrpSpPr>
          <p:nvPr/>
        </p:nvGrpSpPr>
        <p:grpSpPr bwMode="auto">
          <a:xfrm>
            <a:off x="7308850" y="5876925"/>
            <a:ext cx="1152525" cy="304800"/>
            <a:chOff x="4513" y="3838"/>
            <a:chExt cx="726" cy="192"/>
          </a:xfrm>
        </p:grpSpPr>
        <p:sp>
          <p:nvSpPr>
            <p:cNvPr id="11297" name="Line 112"/>
            <p:cNvSpPr>
              <a:spLocks noChangeShapeType="1"/>
            </p:cNvSpPr>
            <p:nvPr/>
          </p:nvSpPr>
          <p:spPr bwMode="auto">
            <a:xfrm>
              <a:off x="4513" y="4020"/>
              <a:ext cx="726" cy="0"/>
            </a:xfrm>
            <a:prstGeom prst="lin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s-ES"/>
            </a:p>
          </p:txBody>
        </p:sp>
        <p:sp>
          <p:nvSpPr>
            <p:cNvPr id="11298" name="Text Box 113"/>
            <p:cNvSpPr txBox="1">
              <a:spLocks noChangeArrowheads="1"/>
            </p:cNvSpPr>
            <p:nvPr/>
          </p:nvSpPr>
          <p:spPr bwMode="auto">
            <a:xfrm>
              <a:off x="4604" y="3838"/>
              <a:ext cx="45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" altLang="es-ES" sz="1400" b="0">
                  <a:solidFill>
                    <a:schemeClr val="accent2"/>
                  </a:solidFill>
                  <a:latin typeface="Arial Black" panose="020B0A04020102020204" pitchFamily="34" charset="0"/>
                </a:rPr>
                <a:t>Sigue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75EA8ED-0F43-4D13-8819-D90A7C15D21D}" type="slidenum">
              <a:rPr lang="es-ES" altLang="es-ES" sz="1400" b="0"/>
              <a:pPr/>
              <a:t>9</a:t>
            </a:fld>
            <a:endParaRPr lang="es-ES" altLang="es-ES" sz="1400" b="0"/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" altLang="es-ES" smtClean="0"/>
              <a:t>Estudio de las simetrías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663575" y="1339850"/>
            <a:ext cx="26939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Respecto del eje OY </a:t>
            </a:r>
          </a:p>
        </p:txBody>
      </p:sp>
      <p:sp>
        <p:nvSpPr>
          <p:cNvPr id="12293" name="Text Box 7"/>
          <p:cNvSpPr txBox="1">
            <a:spLocks noChangeArrowheads="1"/>
          </p:cNvSpPr>
          <p:nvPr/>
        </p:nvSpPr>
        <p:spPr bwMode="auto">
          <a:xfrm>
            <a:off x="1260475" y="4365625"/>
            <a:ext cx="579913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Al sustituir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por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>
                <a:cs typeface="Arial" panose="020B0604020202020204" pitchFamily="34" charset="0"/>
              </a:rPr>
              <a:t> –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 la ecuación no cambia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12294" name="Text Box 32"/>
          <p:cNvSpPr txBox="1">
            <a:spLocks noChangeArrowheads="1"/>
          </p:cNvSpPr>
          <p:nvPr/>
        </p:nvSpPr>
        <p:spPr bwMode="auto">
          <a:xfrm>
            <a:off x="3292475" y="2163763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_tradnl" altLang="es-ES"/>
          </a:p>
        </p:txBody>
      </p:sp>
      <p:grpSp>
        <p:nvGrpSpPr>
          <p:cNvPr id="12295" name="Group 45"/>
          <p:cNvGrpSpPr>
            <a:grpSpLocks/>
          </p:cNvGrpSpPr>
          <p:nvPr/>
        </p:nvGrpSpPr>
        <p:grpSpPr bwMode="auto">
          <a:xfrm>
            <a:off x="2300288" y="2079625"/>
            <a:ext cx="2992437" cy="1636713"/>
            <a:chOff x="165" y="957"/>
            <a:chExt cx="1885" cy="1031"/>
          </a:xfrm>
        </p:grpSpPr>
        <p:sp>
          <p:nvSpPr>
            <p:cNvPr id="12296" name="Line 9"/>
            <p:cNvSpPr>
              <a:spLocks noChangeShapeType="1"/>
            </p:cNvSpPr>
            <p:nvPr/>
          </p:nvSpPr>
          <p:spPr bwMode="auto">
            <a:xfrm rot="5832856" flipH="1">
              <a:off x="466" y="1297"/>
              <a:ext cx="434" cy="41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2297" name="Group 44"/>
            <p:cNvGrpSpPr>
              <a:grpSpLocks/>
            </p:cNvGrpSpPr>
            <p:nvPr/>
          </p:nvGrpSpPr>
          <p:grpSpPr bwMode="auto">
            <a:xfrm>
              <a:off x="165" y="957"/>
              <a:ext cx="1885" cy="1031"/>
              <a:chOff x="165" y="957"/>
              <a:chExt cx="1885" cy="1031"/>
            </a:xfrm>
          </p:grpSpPr>
          <p:sp>
            <p:nvSpPr>
              <p:cNvPr id="12298" name="Line 27"/>
              <p:cNvSpPr>
                <a:spLocks noChangeShapeType="1"/>
              </p:cNvSpPr>
              <p:nvPr/>
            </p:nvSpPr>
            <p:spPr bwMode="auto">
              <a:xfrm flipH="1" flipV="1">
                <a:off x="930" y="1661"/>
                <a:ext cx="46" cy="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2299" name="Group 43"/>
              <p:cNvGrpSpPr>
                <a:grpSpLocks/>
              </p:cNvGrpSpPr>
              <p:nvPr/>
            </p:nvGrpSpPr>
            <p:grpSpPr bwMode="auto">
              <a:xfrm>
                <a:off x="165" y="957"/>
                <a:ext cx="1885" cy="1031"/>
                <a:chOff x="165" y="957"/>
                <a:chExt cx="1885" cy="1031"/>
              </a:xfrm>
            </p:grpSpPr>
            <p:grpSp>
              <p:nvGrpSpPr>
                <p:cNvPr id="12300" name="Group 35"/>
                <p:cNvGrpSpPr>
                  <a:grpSpLocks/>
                </p:cNvGrpSpPr>
                <p:nvPr/>
              </p:nvGrpSpPr>
              <p:grpSpPr bwMode="auto">
                <a:xfrm>
                  <a:off x="703" y="1275"/>
                  <a:ext cx="635" cy="591"/>
                  <a:chOff x="703" y="1275"/>
                  <a:chExt cx="635" cy="591"/>
                </a:xfrm>
              </p:grpSpPr>
              <p:sp>
                <p:nvSpPr>
                  <p:cNvPr id="12323" name="Line 1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862" y="1275"/>
                    <a:ext cx="476" cy="477"/>
                  </a:xfrm>
                  <a:prstGeom prst="line">
                    <a:avLst/>
                  </a:prstGeom>
                  <a:noFill/>
                  <a:ln w="28575">
                    <a:solidFill>
                      <a:srgbClr val="0000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12324" name="Freeform 21"/>
                  <p:cNvSpPr>
                    <a:spLocks/>
                  </p:cNvSpPr>
                  <p:nvPr/>
                </p:nvSpPr>
                <p:spPr bwMode="auto">
                  <a:xfrm rot="2411190">
                    <a:off x="703" y="1616"/>
                    <a:ext cx="256" cy="250"/>
                  </a:xfrm>
                  <a:custGeom>
                    <a:avLst/>
                    <a:gdLst>
                      <a:gd name="T0" fmla="*/ 256 w 256"/>
                      <a:gd name="T1" fmla="*/ 8 h 258"/>
                      <a:gd name="T2" fmla="*/ 211 w 256"/>
                      <a:gd name="T3" fmla="*/ 8 h 258"/>
                      <a:gd name="T4" fmla="*/ 143 w 256"/>
                      <a:gd name="T5" fmla="*/ 8 h 258"/>
                      <a:gd name="T6" fmla="*/ 52 w 256"/>
                      <a:gd name="T7" fmla="*/ 52 h 258"/>
                      <a:gd name="T8" fmla="*/ 7 w 256"/>
                      <a:gd name="T9" fmla="*/ 140 h 258"/>
                      <a:gd name="T10" fmla="*/ 7 w 256"/>
                      <a:gd name="T11" fmla="*/ 250 h 25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256" h="258">
                        <a:moveTo>
                          <a:pt x="256" y="8"/>
                        </a:moveTo>
                        <a:cubicBezTo>
                          <a:pt x="243" y="8"/>
                          <a:pt x="230" y="8"/>
                          <a:pt x="211" y="8"/>
                        </a:cubicBezTo>
                        <a:cubicBezTo>
                          <a:pt x="192" y="8"/>
                          <a:pt x="169" y="0"/>
                          <a:pt x="143" y="8"/>
                        </a:cubicBezTo>
                        <a:cubicBezTo>
                          <a:pt x="117" y="16"/>
                          <a:pt x="75" y="31"/>
                          <a:pt x="52" y="54"/>
                        </a:cubicBezTo>
                        <a:cubicBezTo>
                          <a:pt x="29" y="77"/>
                          <a:pt x="14" y="110"/>
                          <a:pt x="7" y="144"/>
                        </a:cubicBezTo>
                        <a:cubicBezTo>
                          <a:pt x="0" y="178"/>
                          <a:pt x="3" y="218"/>
                          <a:pt x="7" y="258"/>
                        </a:cubicBezTo>
                      </a:path>
                    </a:pathLst>
                  </a:custGeom>
                  <a:noFill/>
                  <a:ln w="28575" cap="flat" cmpd="sng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ES"/>
                  </a:p>
                </p:txBody>
              </p:sp>
            </p:grpSp>
            <p:grpSp>
              <p:nvGrpSpPr>
                <p:cNvPr id="12301" name="Group 42"/>
                <p:cNvGrpSpPr>
                  <a:grpSpLocks/>
                </p:cNvGrpSpPr>
                <p:nvPr/>
              </p:nvGrpSpPr>
              <p:grpSpPr bwMode="auto">
                <a:xfrm>
                  <a:off x="165" y="957"/>
                  <a:ext cx="1885" cy="1031"/>
                  <a:chOff x="165" y="957"/>
                  <a:chExt cx="1885" cy="1031"/>
                </a:xfrm>
              </p:grpSpPr>
              <p:sp>
                <p:nvSpPr>
                  <p:cNvPr id="12302" name="Text Box 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71" y="1161"/>
                    <a:ext cx="482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r>
                      <a:rPr lang="es-ES" altLang="es-ES" sz="1400"/>
                      <a:t>P (x, y)</a:t>
                    </a:r>
                  </a:p>
                </p:txBody>
              </p:sp>
              <p:grpSp>
                <p:nvGrpSpPr>
                  <p:cNvPr id="12303" name="Group 41"/>
                  <p:cNvGrpSpPr>
                    <a:grpSpLocks/>
                  </p:cNvGrpSpPr>
                  <p:nvPr/>
                </p:nvGrpSpPr>
                <p:grpSpPr bwMode="auto">
                  <a:xfrm>
                    <a:off x="165" y="957"/>
                    <a:ext cx="1885" cy="1031"/>
                    <a:chOff x="165" y="957"/>
                    <a:chExt cx="1885" cy="1031"/>
                  </a:xfrm>
                </p:grpSpPr>
                <p:sp>
                  <p:nvSpPr>
                    <p:cNvPr id="12304" name="Text Box 1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57" y="1774"/>
                      <a:ext cx="203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r>
                        <a:rPr lang="es-ES" altLang="es-ES" sz="1400"/>
                        <a:t>O</a:t>
                      </a:r>
                    </a:p>
                  </p:txBody>
                </p:sp>
                <p:grpSp>
                  <p:nvGrpSpPr>
                    <p:cNvPr id="12305" name="Group 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65" y="957"/>
                      <a:ext cx="1196" cy="998"/>
                      <a:chOff x="165" y="957"/>
                      <a:chExt cx="1196" cy="998"/>
                    </a:xfrm>
                  </p:grpSpPr>
                  <p:sp>
                    <p:nvSpPr>
                      <p:cNvPr id="12315" name="Line 29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521" y="1275"/>
                        <a:ext cx="817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prstDash val="dash"/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s-ES"/>
                      </a:p>
                    </p:txBody>
                  </p:sp>
                  <p:grpSp>
                    <p:nvGrpSpPr>
                      <p:cNvPr id="12316" name="Group 3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65" y="957"/>
                        <a:ext cx="1196" cy="998"/>
                        <a:chOff x="165" y="957"/>
                        <a:chExt cx="1196" cy="998"/>
                      </a:xfrm>
                    </p:grpSpPr>
                    <p:sp>
                      <p:nvSpPr>
                        <p:cNvPr id="12317" name="Text Box 24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65" y="998"/>
                          <a:ext cx="550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P ( -x, y)</a:t>
                          </a:r>
                        </a:p>
                      </p:txBody>
                    </p:sp>
                    <p:grpSp>
                      <p:nvGrpSpPr>
                        <p:cNvPr id="12318" name="Group 36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99" y="957"/>
                          <a:ext cx="862" cy="998"/>
                          <a:chOff x="499" y="957"/>
                          <a:chExt cx="862" cy="998"/>
                        </a:xfrm>
                      </p:grpSpPr>
                      <p:sp>
                        <p:nvSpPr>
                          <p:cNvPr id="12319" name="Oval 1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flipV="1">
                            <a:off x="1316" y="1252"/>
                            <a:ext cx="45" cy="45"/>
                          </a:xfrm>
                          <a:prstGeom prst="ellipse">
                            <a:avLst/>
                          </a:prstGeom>
                          <a:solidFill>
                            <a:srgbClr val="000066"/>
                          </a:solidFill>
                          <a:ln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1pPr>
                            <a:lvl2pPr marL="742950" indent="-28575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2pPr>
                            <a:lvl3pPr marL="11430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3pPr>
                            <a:lvl4pPr marL="16002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4pPr>
                            <a:lvl5pPr marL="20574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9pPr>
                          </a:lstStyle>
                          <a:p>
                            <a:pPr eaLnBrk="1" hangingPunct="1"/>
                            <a:endParaRPr lang="es-ES" altLang="es-ES"/>
                          </a:p>
                        </p:txBody>
                      </p:sp>
                      <p:sp>
                        <p:nvSpPr>
                          <p:cNvPr id="12320" name="Oval 1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flipV="1">
                            <a:off x="499" y="1253"/>
                            <a:ext cx="45" cy="45"/>
                          </a:xfrm>
                          <a:prstGeom prst="ellipse">
                            <a:avLst/>
                          </a:prstGeom>
                          <a:solidFill>
                            <a:srgbClr val="000066"/>
                          </a:solidFill>
                          <a:ln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1pPr>
                            <a:lvl2pPr marL="742950" indent="-28575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2pPr>
                            <a:lvl3pPr marL="11430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3pPr>
                            <a:lvl4pPr marL="16002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4pPr>
                            <a:lvl5pPr marL="20574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9pPr>
                          </a:lstStyle>
                          <a:p>
                            <a:pPr eaLnBrk="1" hangingPunct="1"/>
                            <a:endParaRPr lang="es-ES" altLang="es-ES"/>
                          </a:p>
                        </p:txBody>
                      </p:sp>
                      <p:sp>
                        <p:nvSpPr>
                          <p:cNvPr id="12321" name="Line 1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862" y="1026"/>
                            <a:ext cx="0" cy="929"/>
                          </a:xfrm>
                          <a:prstGeom prst="line">
                            <a:avLst/>
                          </a:prstGeom>
                          <a:noFill/>
                          <a:ln w="9525">
                            <a:solidFill>
                              <a:schemeClr val="tx1"/>
                            </a:solidFill>
                            <a:round/>
                            <a:headEnd/>
                            <a:tailEnd type="triangl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es-ES"/>
                          </a:p>
                        </p:txBody>
                      </p:sp>
                      <p:sp>
                        <p:nvSpPr>
                          <p:cNvPr id="12322" name="Text Box 30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872" y="957"/>
                            <a:ext cx="178" cy="19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>
                            <a:spAutoFit/>
                          </a:bodyPr>
                          <a:lstStyle>
                            <a:lvl1pPr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1pPr>
                            <a:lvl2pPr marL="742950" indent="-28575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2pPr>
                            <a:lvl3pPr marL="11430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3pPr>
                            <a:lvl4pPr marL="16002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4pPr>
                            <a:lvl5pPr marL="2057400" indent="-228600"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defRPr sz="2000" b="1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</a:defRPr>
                            </a:lvl9pPr>
                          </a:lstStyle>
                          <a:p>
                            <a:pPr eaLnBrk="1" hangingPunct="1"/>
                            <a:r>
                              <a:rPr lang="es-ES" altLang="es-ES" sz="1400"/>
                              <a:t>y</a:t>
                            </a: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12306" name="Group 3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18" y="1389"/>
                      <a:ext cx="1732" cy="599"/>
                      <a:chOff x="318" y="1389"/>
                      <a:chExt cx="1732" cy="599"/>
                    </a:xfrm>
                  </p:grpSpPr>
                  <p:sp>
                    <p:nvSpPr>
                      <p:cNvPr id="12307" name="Line 28"/>
                      <p:cNvSpPr>
                        <a:spLocks noChangeShapeType="1"/>
                      </p:cNvSpPr>
                      <p:nvPr/>
                    </p:nvSpPr>
                    <p:spPr bwMode="auto">
                      <a:xfrm rot="5605293" flipH="1" flipV="1">
                        <a:off x="725" y="1638"/>
                        <a:ext cx="46" cy="46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 type="triangl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s-ES"/>
                      </a:p>
                    </p:txBody>
                  </p:sp>
                  <p:grpSp>
                    <p:nvGrpSpPr>
                      <p:cNvPr id="12308" name="Group 3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8" y="1389"/>
                        <a:ext cx="1732" cy="599"/>
                        <a:chOff x="318" y="1389"/>
                        <a:chExt cx="1732" cy="599"/>
                      </a:xfrm>
                    </p:grpSpPr>
                    <p:sp>
                      <p:nvSpPr>
                        <p:cNvPr id="12309" name="Line 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8" y="1751"/>
                          <a:ext cx="1338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 type="triangle" w="med" len="med"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es-ES"/>
                        </a:p>
                      </p:txBody>
                    </p:sp>
                    <p:sp>
                      <p:nvSpPr>
                        <p:cNvPr id="12310" name="Text Box 18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462" y="1796"/>
                          <a:ext cx="588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Eje polar</a:t>
                          </a:r>
                        </a:p>
                      </p:txBody>
                    </p:sp>
                    <p:sp>
                      <p:nvSpPr>
                        <p:cNvPr id="12311" name="Text Box 20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043" y="1560"/>
                          <a:ext cx="186" cy="1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l-GR" altLang="es-ES" sz="1400">
                              <a:cs typeface="Arial" panose="020B0604020202020204" pitchFamily="34" charset="0"/>
                            </a:rPr>
                            <a:t>α</a:t>
                          </a:r>
                        </a:p>
                      </p:txBody>
                    </p:sp>
                    <p:sp>
                      <p:nvSpPr>
                        <p:cNvPr id="12312" name="Text Box 22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73" y="1480"/>
                          <a:ext cx="202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l-GR" altLang="es-ES" sz="1400">
                              <a:cs typeface="Arial" panose="020B0604020202020204" pitchFamily="34" charset="0"/>
                            </a:rPr>
                            <a:t>π</a:t>
                          </a:r>
                        </a:p>
                      </p:txBody>
                    </p:sp>
                    <p:sp>
                      <p:nvSpPr>
                        <p:cNvPr id="12313" name="Text Box 25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76" y="1548"/>
                          <a:ext cx="255" cy="1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>
                              <a:cs typeface="Arial" panose="020B0604020202020204" pitchFamily="34" charset="0"/>
                            </a:rPr>
                            <a:t>- </a:t>
                          </a:r>
                          <a:r>
                            <a:rPr lang="el-GR" altLang="es-ES" sz="1400">
                              <a:cs typeface="Arial" panose="020B0604020202020204" pitchFamily="34" charset="0"/>
                            </a:rPr>
                            <a:t>α</a:t>
                          </a:r>
                        </a:p>
                      </p:txBody>
                    </p:sp>
                    <p:sp>
                      <p:nvSpPr>
                        <p:cNvPr id="12314" name="Text Box 34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179" y="1389"/>
                          <a:ext cx="160" cy="1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>
                          <a:spAutoFit/>
                        </a:bodyPr>
                        <a:lstStyle>
                          <a:lvl1pPr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1pPr>
                          <a:lvl2pPr marL="742950" indent="-28575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2pPr>
                          <a:lvl3pPr marL="11430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3pPr>
                          <a:lvl4pPr marL="16002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4pPr>
                          <a:lvl5pPr marL="2057400" indent="-228600"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000" b="1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es-ES" altLang="es-ES" sz="1400"/>
                            <a:t>r</a:t>
                          </a:r>
                        </a:p>
                      </p:txBody>
                    </p:sp>
                  </p:grpSp>
                </p:grpSp>
              </p:grp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78A5EE3-2C9D-4545-8278-8317E624EA02}" type="slidenum">
              <a:rPr lang="es-ES" altLang="es-ES" sz="1400" b="0"/>
              <a:pPr/>
              <a:t>10</a:t>
            </a:fld>
            <a:endParaRPr lang="es-ES" altLang="es-ES" sz="1400" b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Tabla de valores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31800" y="1295400"/>
            <a:ext cx="7942263" cy="478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220000"/>
              </a:lnSpc>
              <a:buFontTx/>
              <a:buAutoNum type="arabicPeriod" startAt="4"/>
            </a:pPr>
            <a:r>
              <a:rPr lang="es-ES" altLang="es-ES"/>
              <a:t>Hacer una tabla de valores con r y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, localizar los puntos </a:t>
            </a:r>
          </a:p>
          <a:p>
            <a:pPr eaLnBrk="1" hangingPunct="1">
              <a:lnSpc>
                <a:spcPct val="220000"/>
              </a:lnSpc>
            </a:pPr>
            <a:r>
              <a:rPr lang="es-ES" altLang="es-ES"/>
              <a:t>     correspondiente y conectarlos en el sentido creciente de </a:t>
            </a:r>
            <a:r>
              <a:rPr lang="el-GR" altLang="es-ES"/>
              <a:t>θ</a:t>
            </a:r>
            <a:r>
              <a:rPr lang="es-ES" altLang="es-ES"/>
              <a:t>.</a:t>
            </a:r>
          </a:p>
          <a:p>
            <a:pPr eaLnBrk="1" hangingPunct="1">
              <a:lnSpc>
                <a:spcPct val="220000"/>
              </a:lnSpc>
            </a:pPr>
            <a:r>
              <a:rPr lang="es-ES" altLang="es-ES"/>
              <a:t>     Hay que localizar un nº suficiente de ptos que permita revelar</a:t>
            </a:r>
          </a:p>
          <a:p>
            <a:pPr eaLnBrk="1" hangingPunct="1">
              <a:lnSpc>
                <a:spcPct val="220000"/>
              </a:lnSpc>
            </a:pPr>
            <a:r>
              <a:rPr lang="es-ES" altLang="es-ES"/>
              <a:t>     todos los bucles de la gráfica. Entonces:</a:t>
            </a:r>
          </a:p>
          <a:p>
            <a:pPr eaLnBrk="1" hangingPunct="1">
              <a:lnSpc>
                <a:spcPct val="220000"/>
              </a:lnSpc>
            </a:pPr>
            <a:r>
              <a:rPr lang="es-ES" altLang="es-ES"/>
              <a:t>	i) Se representa r = r (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 en el plano cartesiano 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.</a:t>
            </a:r>
          </a:p>
          <a:p>
            <a:pPr eaLnBrk="1" hangingPunct="1">
              <a:lnSpc>
                <a:spcPct val="220000"/>
              </a:lnSpc>
            </a:pPr>
            <a:r>
              <a:rPr lang="es-ES" altLang="es-ES">
                <a:cs typeface="Arial" panose="020B0604020202020204" pitchFamily="34" charset="0"/>
              </a:rPr>
              <a:t>     ii) Se utiliza la gráfica cartesiana como una tabla y guía para </a:t>
            </a:r>
          </a:p>
          <a:p>
            <a:pPr eaLnBrk="1" hangingPunct="1">
              <a:lnSpc>
                <a:spcPct val="220000"/>
              </a:lnSpc>
            </a:pPr>
            <a:r>
              <a:rPr lang="es-ES" altLang="es-ES">
                <a:cs typeface="Arial" panose="020B0604020202020204" pitchFamily="34" charset="0"/>
              </a:rPr>
              <a:t>         dibujar la gráfica en coordenadas polares.</a:t>
            </a:r>
            <a:endParaRPr lang="el-GR" altLang="es-ES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1705327-417C-4B4C-9A89-FACBC43C721B}" type="slidenum">
              <a:rPr lang="es-ES" altLang="es-ES" sz="1400" b="0"/>
              <a:pPr/>
              <a:t>11</a:t>
            </a:fld>
            <a:endParaRPr lang="es-ES" altLang="es-ES" sz="1400" b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" smtClean="0"/>
              <a:t>Ejemplo de representación en coordenadas polares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63575" y="1298575"/>
            <a:ext cx="456247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Representar:   r = a sen (2</a:t>
            </a:r>
            <a:r>
              <a:rPr lang="el-GR" altLang="es-ES">
                <a:cs typeface="Arial" panose="020B0604020202020204" pitchFamily="34" charset="0"/>
              </a:rPr>
              <a:t> α</a:t>
            </a:r>
            <a:r>
              <a:rPr lang="es-ES" altLang="es-ES">
                <a:cs typeface="Arial" panose="020B0604020202020204" pitchFamily="34" charset="0"/>
              </a:rPr>
              <a:t>)     a &gt; 0</a:t>
            </a:r>
            <a:endParaRPr lang="el-GR" altLang="es-ES">
              <a:cs typeface="Arial" panose="020B0604020202020204" pitchFamily="34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55625" y="1982788"/>
            <a:ext cx="5170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1. Calcular el valor máximo y mínimo de r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915988" y="2411413"/>
            <a:ext cx="70802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- 1 </a:t>
            </a:r>
            <a:r>
              <a:rPr lang="es-ES" altLang="es-ES">
                <a:sym typeface="Symbol" panose="05050102010706020507" pitchFamily="18" charset="2"/>
              </a:rPr>
              <a:t>  sen (2</a:t>
            </a:r>
            <a:r>
              <a:rPr lang="el-GR" altLang="es-ES">
                <a:cs typeface="Arial" panose="020B0604020202020204" pitchFamily="34" charset="0"/>
              </a:rPr>
              <a:t> α</a:t>
            </a:r>
            <a:r>
              <a:rPr lang="es-ES" altLang="es-ES">
                <a:cs typeface="Arial" panose="020B0604020202020204" pitchFamily="34" charset="0"/>
                <a:sym typeface="Symbol" panose="05050102010706020507" pitchFamily="18" charset="2"/>
              </a:rPr>
              <a:t>) </a:t>
            </a:r>
            <a:r>
              <a:rPr lang="el-GR" altLang="es-ES">
                <a:cs typeface="Arial" panose="020B0604020202020204" pitchFamily="34" charset="0"/>
                <a:sym typeface="Symbol" panose="05050102010706020507" pitchFamily="18" charset="2"/>
              </a:rPr>
              <a:t></a:t>
            </a:r>
            <a:r>
              <a:rPr lang="es-ES" altLang="es-ES">
                <a:cs typeface="Arial" panose="020B0604020202020204" pitchFamily="34" charset="0"/>
                <a:sym typeface="Symbol" panose="05050102010706020507" pitchFamily="18" charset="2"/>
              </a:rPr>
              <a:t> 1     -a   r  a , como r &gt; 0     0  r   a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92138" y="3171825"/>
            <a:ext cx="167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2.  Simetrías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131888" y="3675063"/>
            <a:ext cx="4816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u="sng"/>
              <a:t>Respecto origen</a:t>
            </a:r>
            <a:r>
              <a:rPr lang="es-ES" altLang="es-ES"/>
              <a:t>: cambiar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por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+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/>
              <a:t> 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39750" y="4292600"/>
            <a:ext cx="838517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 = a sen (2 (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 + </a:t>
            </a:r>
            <a:r>
              <a:rPr lang="el-GR" altLang="es-ES"/>
              <a:t>π</a:t>
            </a:r>
            <a:r>
              <a:rPr lang="es-ES" altLang="es-ES"/>
              <a:t>)) = a sen (2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+ 2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>
                <a:cs typeface="Arial" panose="020B0604020202020204" pitchFamily="34" charset="0"/>
              </a:rPr>
              <a:t>) = a sen (2</a:t>
            </a:r>
            <a:r>
              <a:rPr lang="el-GR" altLang="es-ES">
                <a:cs typeface="Arial" panose="020B0604020202020204" pitchFamily="34" charset="0"/>
              </a:rPr>
              <a:t> α</a:t>
            </a:r>
            <a:r>
              <a:rPr lang="es-ES" altLang="es-ES">
                <a:cs typeface="Arial" panose="020B0604020202020204" pitchFamily="34" charset="0"/>
              </a:rPr>
              <a:t>)   </a:t>
            </a:r>
            <a:r>
              <a:rPr lang="es-ES" altLang="es-ES" u="sng">
                <a:cs typeface="Arial" panose="020B0604020202020204" pitchFamily="34" charset="0"/>
              </a:rPr>
              <a:t>Si es simétrica</a:t>
            </a:r>
            <a:r>
              <a:rPr lang="es-ES" altLang="es-ES"/>
              <a:t> 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203325" y="4940300"/>
            <a:ext cx="399573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u="sng"/>
              <a:t>Respecto OX</a:t>
            </a:r>
            <a:r>
              <a:rPr lang="es-ES" altLang="es-ES"/>
              <a:t>: cambiar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por - </a:t>
            </a:r>
            <a:r>
              <a:rPr lang="el-GR" altLang="es-ES">
                <a:cs typeface="Arial" panose="020B0604020202020204" pitchFamily="34" charset="0"/>
              </a:rPr>
              <a:t>α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663575" y="5661025"/>
            <a:ext cx="75628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 = a sen (2( -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)) = - a sen (2</a:t>
            </a:r>
            <a:r>
              <a:rPr lang="el-GR" altLang="es-ES">
                <a:cs typeface="Arial" panose="020B0604020202020204" pitchFamily="34" charset="0"/>
              </a:rPr>
              <a:t> α</a:t>
            </a:r>
            <a:r>
              <a:rPr lang="es-ES" altLang="es-ES">
                <a:cs typeface="Arial" panose="020B0604020202020204" pitchFamily="34" charset="0"/>
              </a:rPr>
              <a:t>)   No es simétrica respecto OX</a:t>
            </a:r>
            <a:endParaRPr lang="el-GR" altLang="es-ES">
              <a:cs typeface="Arial" panose="020B0604020202020204" pitchFamily="34" charset="0"/>
            </a:endParaRPr>
          </a:p>
        </p:txBody>
      </p:sp>
      <p:grpSp>
        <p:nvGrpSpPr>
          <p:cNvPr id="14348" name="Group 12"/>
          <p:cNvGrpSpPr>
            <a:grpSpLocks/>
          </p:cNvGrpSpPr>
          <p:nvPr/>
        </p:nvGrpSpPr>
        <p:grpSpPr bwMode="auto">
          <a:xfrm>
            <a:off x="7308850" y="5876925"/>
            <a:ext cx="1152525" cy="304800"/>
            <a:chOff x="4513" y="3838"/>
            <a:chExt cx="726" cy="192"/>
          </a:xfrm>
        </p:grpSpPr>
        <p:sp>
          <p:nvSpPr>
            <p:cNvPr id="14349" name="Line 13"/>
            <p:cNvSpPr>
              <a:spLocks noChangeShapeType="1"/>
            </p:cNvSpPr>
            <p:nvPr/>
          </p:nvSpPr>
          <p:spPr bwMode="auto">
            <a:xfrm>
              <a:off x="4513" y="4020"/>
              <a:ext cx="726" cy="0"/>
            </a:xfrm>
            <a:prstGeom prst="lin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s-ES"/>
            </a:p>
          </p:txBody>
        </p:sp>
        <p:sp>
          <p:nvSpPr>
            <p:cNvPr id="14350" name="Text Box 14"/>
            <p:cNvSpPr txBox="1">
              <a:spLocks noChangeArrowheads="1"/>
            </p:cNvSpPr>
            <p:nvPr/>
          </p:nvSpPr>
          <p:spPr bwMode="auto">
            <a:xfrm>
              <a:off x="4604" y="3838"/>
              <a:ext cx="45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" altLang="es-ES" sz="1400" b="0">
                  <a:solidFill>
                    <a:schemeClr val="accent2"/>
                  </a:solidFill>
                  <a:latin typeface="Arial Black" panose="020B0A04020102020204" pitchFamily="34" charset="0"/>
                </a:rPr>
                <a:t>Sigue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F51D71E-00D6-40BE-B24D-FC2B7F9DB6EC}" type="slidenum">
              <a:rPr lang="es-ES" altLang="es-ES" sz="1400" b="0"/>
              <a:pPr/>
              <a:t>12</a:t>
            </a:fld>
            <a:endParaRPr lang="es-ES" altLang="es-ES" sz="1400" b="0"/>
          </a:p>
        </p:txBody>
      </p:sp>
      <p:sp>
        <p:nvSpPr>
          <p:cNvPr id="15363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" altLang="es-ES" smtClean="0"/>
              <a:t>Ejemplo de representación en coordenadas polares</a:t>
            </a:r>
          </a:p>
        </p:txBody>
      </p:sp>
      <p:sp>
        <p:nvSpPr>
          <p:cNvPr id="15364" name="Text Box 8"/>
          <p:cNvSpPr txBox="1">
            <a:spLocks noChangeArrowheads="1"/>
          </p:cNvSpPr>
          <p:nvPr/>
        </p:nvSpPr>
        <p:spPr bwMode="auto">
          <a:xfrm>
            <a:off x="808038" y="1155700"/>
            <a:ext cx="42624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Respecto OY: cambiar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 por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>
                <a:cs typeface="Arial" panose="020B0604020202020204" pitchFamily="34" charset="0"/>
              </a:rPr>
              <a:t> -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endParaRPr lang="el-GR" altLang="es-ES"/>
          </a:p>
        </p:txBody>
      </p:sp>
      <p:sp>
        <p:nvSpPr>
          <p:cNvPr id="15365" name="Text Box 9"/>
          <p:cNvSpPr txBox="1">
            <a:spLocks noChangeArrowheads="1"/>
          </p:cNvSpPr>
          <p:nvPr/>
        </p:nvSpPr>
        <p:spPr bwMode="auto">
          <a:xfrm>
            <a:off x="879475" y="1803400"/>
            <a:ext cx="8178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r = a sen (2 (</a:t>
            </a:r>
            <a:r>
              <a:rPr lang="el-GR" altLang="es-ES"/>
              <a:t>π</a:t>
            </a:r>
            <a:r>
              <a:rPr lang="es-ES" altLang="es-ES"/>
              <a:t> –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/>
              <a:t>))  = a sen (2 </a:t>
            </a:r>
            <a:r>
              <a:rPr lang="el-GR" altLang="es-ES">
                <a:cs typeface="Arial" panose="020B0604020202020204" pitchFamily="34" charset="0"/>
              </a:rPr>
              <a:t>π</a:t>
            </a:r>
            <a:r>
              <a:rPr lang="es-ES" altLang="es-ES">
                <a:cs typeface="Arial" panose="020B0604020202020204" pitchFamily="34" charset="0"/>
              </a:rPr>
              <a:t> - 2</a:t>
            </a:r>
            <a:r>
              <a:rPr lang="el-GR" altLang="es-ES">
                <a:cs typeface="Arial" panose="020B0604020202020204" pitchFamily="34" charset="0"/>
              </a:rPr>
              <a:t> α</a:t>
            </a:r>
            <a:r>
              <a:rPr lang="es-ES" altLang="es-ES">
                <a:cs typeface="Arial" panose="020B0604020202020204" pitchFamily="34" charset="0"/>
              </a:rPr>
              <a:t>) = a sen (- 2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 = - a sen (2</a:t>
            </a:r>
            <a:r>
              <a:rPr lang="el-GR" altLang="es-ES">
                <a:cs typeface="Arial" panose="020B0604020202020204" pitchFamily="34" charset="0"/>
              </a:rPr>
              <a:t> α</a:t>
            </a:r>
            <a:r>
              <a:rPr lang="es-ES" altLang="es-ES">
                <a:cs typeface="Arial" panose="020B0604020202020204" pitchFamily="34" charset="0"/>
              </a:rPr>
              <a:t>)</a:t>
            </a:r>
            <a:endParaRPr lang="es-ES" altLang="es-ES"/>
          </a:p>
        </p:txBody>
      </p:sp>
      <p:sp>
        <p:nvSpPr>
          <p:cNvPr id="15366" name="Text Box 10"/>
          <p:cNvSpPr txBox="1">
            <a:spLocks noChangeArrowheads="1"/>
          </p:cNvSpPr>
          <p:nvPr/>
        </p:nvSpPr>
        <p:spPr bwMode="auto">
          <a:xfrm>
            <a:off x="842963" y="2487613"/>
            <a:ext cx="36242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No es simétrica respecto OY</a:t>
            </a:r>
          </a:p>
        </p:txBody>
      </p:sp>
      <p:sp>
        <p:nvSpPr>
          <p:cNvPr id="15367" name="Text Box 11"/>
          <p:cNvSpPr txBox="1">
            <a:spLocks noChangeArrowheads="1"/>
          </p:cNvSpPr>
          <p:nvPr/>
        </p:nvSpPr>
        <p:spPr bwMode="auto">
          <a:xfrm>
            <a:off x="663575" y="3206750"/>
            <a:ext cx="312737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3. Tabla     r = a sen (2 </a:t>
            </a:r>
            <a:r>
              <a:rPr lang="el-GR" altLang="es-ES">
                <a:cs typeface="Arial" panose="020B0604020202020204" pitchFamily="34" charset="0"/>
              </a:rPr>
              <a:t>α</a:t>
            </a:r>
            <a:r>
              <a:rPr lang="es-ES" altLang="es-ES">
                <a:cs typeface="Arial" panose="020B0604020202020204" pitchFamily="34" charset="0"/>
              </a:rPr>
              <a:t>)</a:t>
            </a:r>
            <a:endParaRPr lang="el-GR" altLang="es-ES">
              <a:cs typeface="Arial" panose="020B0604020202020204" pitchFamily="34" charset="0"/>
            </a:endParaRPr>
          </a:p>
        </p:txBody>
      </p:sp>
      <p:grpSp>
        <p:nvGrpSpPr>
          <p:cNvPr id="15368" name="Group 20"/>
          <p:cNvGrpSpPr>
            <a:grpSpLocks/>
          </p:cNvGrpSpPr>
          <p:nvPr/>
        </p:nvGrpSpPr>
        <p:grpSpPr bwMode="auto">
          <a:xfrm>
            <a:off x="1008063" y="3933825"/>
            <a:ext cx="1063625" cy="1843088"/>
            <a:chOff x="645" y="2224"/>
            <a:chExt cx="670" cy="1161"/>
          </a:xfrm>
        </p:grpSpPr>
        <p:grpSp>
          <p:nvGrpSpPr>
            <p:cNvPr id="15382" name="Group 19"/>
            <p:cNvGrpSpPr>
              <a:grpSpLocks/>
            </p:cNvGrpSpPr>
            <p:nvPr/>
          </p:nvGrpSpPr>
          <p:grpSpPr bwMode="auto">
            <a:xfrm>
              <a:off x="645" y="2224"/>
              <a:ext cx="670" cy="1161"/>
              <a:chOff x="645" y="2224"/>
              <a:chExt cx="670" cy="1161"/>
            </a:xfrm>
          </p:grpSpPr>
          <p:sp>
            <p:nvSpPr>
              <p:cNvPr id="15384" name="Line 12"/>
              <p:cNvSpPr>
                <a:spLocks noChangeShapeType="1"/>
              </p:cNvSpPr>
              <p:nvPr/>
            </p:nvSpPr>
            <p:spPr bwMode="auto">
              <a:xfrm>
                <a:off x="657" y="2523"/>
                <a:ext cx="65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5385" name="Group 18"/>
              <p:cNvGrpSpPr>
                <a:grpSpLocks/>
              </p:cNvGrpSpPr>
              <p:nvPr/>
            </p:nvGrpSpPr>
            <p:grpSpPr bwMode="auto">
              <a:xfrm>
                <a:off x="645" y="2224"/>
                <a:ext cx="586" cy="1161"/>
                <a:chOff x="645" y="2224"/>
                <a:chExt cx="586" cy="1161"/>
              </a:xfrm>
            </p:grpSpPr>
            <p:sp>
              <p:nvSpPr>
                <p:cNvPr id="15386" name="Line 13"/>
                <p:cNvSpPr>
                  <a:spLocks noChangeShapeType="1"/>
                </p:cNvSpPr>
                <p:nvPr/>
              </p:nvSpPr>
              <p:spPr bwMode="auto">
                <a:xfrm>
                  <a:off x="975" y="2341"/>
                  <a:ext cx="0" cy="10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15387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645" y="2247"/>
                  <a:ext cx="215" cy="25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l-GR" altLang="es-ES">
                      <a:cs typeface="Arial" panose="020B0604020202020204" pitchFamily="34" charset="0"/>
                    </a:rPr>
                    <a:t>α</a:t>
                  </a:r>
                </a:p>
              </p:txBody>
            </p:sp>
            <p:sp>
              <p:nvSpPr>
                <p:cNvPr id="15388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053" y="2224"/>
                  <a:ext cx="178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s-ES" altLang="es-ES"/>
                    <a:t>r</a:t>
                  </a:r>
                </a:p>
              </p:txBody>
            </p:sp>
          </p:grpSp>
        </p:grpSp>
        <p:sp>
          <p:nvSpPr>
            <p:cNvPr id="15383" name="Text Box 16"/>
            <p:cNvSpPr txBox="1">
              <a:spLocks noChangeArrowheads="1"/>
            </p:cNvSpPr>
            <p:nvPr/>
          </p:nvSpPr>
          <p:spPr bwMode="auto">
            <a:xfrm>
              <a:off x="667" y="2565"/>
              <a:ext cx="26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altLang="es-ES"/>
                <a:t>0º</a:t>
              </a:r>
            </a:p>
          </p:txBody>
        </p:sp>
      </p:grpSp>
      <p:sp>
        <p:nvSpPr>
          <p:cNvPr id="15369" name="Text Box 21"/>
          <p:cNvSpPr txBox="1">
            <a:spLocks noChangeArrowheads="1"/>
          </p:cNvSpPr>
          <p:nvPr/>
        </p:nvSpPr>
        <p:spPr bwMode="auto">
          <a:xfrm>
            <a:off x="1635125" y="4467225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0</a:t>
            </a:r>
          </a:p>
        </p:txBody>
      </p:sp>
      <p:sp>
        <p:nvSpPr>
          <p:cNvPr id="15370" name="Text Box 22"/>
          <p:cNvSpPr txBox="1">
            <a:spLocks noChangeArrowheads="1"/>
          </p:cNvSpPr>
          <p:nvPr/>
        </p:nvSpPr>
        <p:spPr bwMode="auto">
          <a:xfrm>
            <a:off x="971550" y="4864100"/>
            <a:ext cx="55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45º</a:t>
            </a:r>
          </a:p>
        </p:txBody>
      </p:sp>
      <p:sp>
        <p:nvSpPr>
          <p:cNvPr id="15371" name="Text Box 23"/>
          <p:cNvSpPr txBox="1">
            <a:spLocks noChangeArrowheads="1"/>
          </p:cNvSpPr>
          <p:nvPr/>
        </p:nvSpPr>
        <p:spPr bwMode="auto">
          <a:xfrm>
            <a:off x="1635125" y="4827588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a</a:t>
            </a:r>
          </a:p>
        </p:txBody>
      </p:sp>
      <p:sp>
        <p:nvSpPr>
          <p:cNvPr id="15372" name="Text Box 24"/>
          <p:cNvSpPr txBox="1">
            <a:spLocks noChangeArrowheads="1"/>
          </p:cNvSpPr>
          <p:nvPr/>
        </p:nvSpPr>
        <p:spPr bwMode="auto">
          <a:xfrm>
            <a:off x="952500" y="5264150"/>
            <a:ext cx="55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90º</a:t>
            </a:r>
          </a:p>
        </p:txBody>
      </p:sp>
      <p:sp>
        <p:nvSpPr>
          <p:cNvPr id="15373" name="Text Box 25"/>
          <p:cNvSpPr txBox="1">
            <a:spLocks noChangeArrowheads="1"/>
          </p:cNvSpPr>
          <p:nvPr/>
        </p:nvSpPr>
        <p:spPr bwMode="auto">
          <a:xfrm>
            <a:off x="1635125" y="5259388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0</a:t>
            </a:r>
          </a:p>
        </p:txBody>
      </p:sp>
      <p:grpSp>
        <p:nvGrpSpPr>
          <p:cNvPr id="15374" name="Group 44"/>
          <p:cNvGrpSpPr>
            <a:grpSpLocks/>
          </p:cNvGrpSpPr>
          <p:nvPr/>
        </p:nvGrpSpPr>
        <p:grpSpPr bwMode="auto">
          <a:xfrm>
            <a:off x="3959225" y="3500438"/>
            <a:ext cx="4500563" cy="2341562"/>
            <a:chOff x="907" y="981"/>
            <a:chExt cx="3787" cy="2361"/>
          </a:xfrm>
        </p:grpSpPr>
        <p:graphicFrame>
          <p:nvGraphicFramePr>
            <p:cNvPr id="15380" name="Object 45"/>
            <p:cNvGraphicFramePr>
              <a:graphicFrameLocks noChangeAspect="1"/>
            </p:cNvGraphicFramePr>
            <p:nvPr/>
          </p:nvGraphicFramePr>
          <p:xfrm>
            <a:off x="907" y="981"/>
            <a:ext cx="3787" cy="2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89" name="Imagen de mapa de bits" r:id="rId3" imgW="4200000" imgH="2619048" progId="Paint.Picture">
                    <p:embed/>
                  </p:oleObj>
                </mc:Choice>
                <mc:Fallback>
                  <p:oleObj name="Imagen de mapa de bits" r:id="rId3" imgW="4200000" imgH="2619048" progId="Paint.Picture">
                    <p:embed/>
                    <p:pic>
                      <p:nvPicPr>
                        <p:cNvPr id="0" name="Object 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7" y="981"/>
                          <a:ext cx="3787" cy="236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81" name="Line 46"/>
            <p:cNvSpPr>
              <a:spLocks noChangeShapeType="1"/>
            </p:cNvSpPr>
            <p:nvPr/>
          </p:nvSpPr>
          <p:spPr bwMode="auto">
            <a:xfrm flipV="1">
              <a:off x="2789" y="1457"/>
              <a:ext cx="1611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5375" name="Text Box 47"/>
          <p:cNvSpPr txBox="1">
            <a:spLocks noChangeArrowheads="1"/>
          </p:cNvSpPr>
          <p:nvPr/>
        </p:nvSpPr>
        <p:spPr bwMode="auto">
          <a:xfrm>
            <a:off x="8172450" y="371633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a</a:t>
            </a:r>
          </a:p>
        </p:txBody>
      </p:sp>
      <p:sp>
        <p:nvSpPr>
          <p:cNvPr id="15376" name="Text Box 48"/>
          <p:cNvSpPr txBox="1">
            <a:spLocks noChangeArrowheads="1"/>
          </p:cNvSpPr>
          <p:nvPr/>
        </p:nvSpPr>
        <p:spPr bwMode="auto">
          <a:xfrm>
            <a:off x="5976938" y="4652963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0</a:t>
            </a:r>
          </a:p>
        </p:txBody>
      </p:sp>
      <p:sp>
        <p:nvSpPr>
          <p:cNvPr id="15377" name="Freeform 49"/>
          <p:cNvSpPr>
            <a:spLocks/>
          </p:cNvSpPr>
          <p:nvPr/>
        </p:nvSpPr>
        <p:spPr bwMode="auto">
          <a:xfrm>
            <a:off x="6516688" y="4545013"/>
            <a:ext cx="34925" cy="179387"/>
          </a:xfrm>
          <a:custGeom>
            <a:avLst/>
            <a:gdLst>
              <a:gd name="T0" fmla="*/ 34925 w 22"/>
              <a:gd name="T1" fmla="*/ 179387 h 113"/>
              <a:gd name="T2" fmla="*/ 0 w 22"/>
              <a:gd name="T3" fmla="*/ 0 h 11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2" h="113">
                <a:moveTo>
                  <a:pt x="22" y="113"/>
                </a:moveTo>
                <a:cubicBezTo>
                  <a:pt x="13" y="66"/>
                  <a:pt x="4" y="19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5378" name="Text Box 50"/>
          <p:cNvSpPr txBox="1">
            <a:spLocks noChangeArrowheads="1"/>
          </p:cNvSpPr>
          <p:nvPr/>
        </p:nvSpPr>
        <p:spPr bwMode="auto">
          <a:xfrm>
            <a:off x="6711950" y="4435475"/>
            <a:ext cx="4460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45º</a:t>
            </a:r>
          </a:p>
        </p:txBody>
      </p:sp>
      <p:sp>
        <p:nvSpPr>
          <p:cNvPr id="15379" name="Text Box 51"/>
          <p:cNvSpPr txBox="1">
            <a:spLocks noChangeArrowheads="1"/>
          </p:cNvSpPr>
          <p:nvPr/>
        </p:nvSpPr>
        <p:spPr bwMode="auto">
          <a:xfrm>
            <a:off x="2519363" y="5805488"/>
            <a:ext cx="2362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Simétrica respecto origen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D5922C-0FD3-4295-A32C-40851F7F9A1D}" type="slidenum">
              <a:rPr lang="es-ES" altLang="es-ES" sz="1400" b="0"/>
              <a:pPr/>
              <a:t>13</a:t>
            </a:fld>
            <a:endParaRPr lang="es-ES" altLang="es-ES" sz="1400" b="0"/>
          </a:p>
        </p:txBody>
      </p:sp>
      <p:sp>
        <p:nvSpPr>
          <p:cNvPr id="16387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" altLang="es-ES" smtClean="0"/>
              <a:t>Ejemplo de representación en coordenadas polares</a:t>
            </a:r>
          </a:p>
        </p:txBody>
      </p:sp>
      <p:sp>
        <p:nvSpPr>
          <p:cNvPr id="16388" name="Text Box 8"/>
          <p:cNvSpPr txBox="1">
            <a:spLocks noChangeArrowheads="1"/>
          </p:cNvSpPr>
          <p:nvPr/>
        </p:nvSpPr>
        <p:spPr bwMode="auto">
          <a:xfrm>
            <a:off x="808038" y="1082675"/>
            <a:ext cx="1141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/>
              <a:t>Gráfica:</a:t>
            </a:r>
          </a:p>
        </p:txBody>
      </p:sp>
      <p:grpSp>
        <p:nvGrpSpPr>
          <p:cNvPr id="16389" name="Group 21"/>
          <p:cNvGrpSpPr>
            <a:grpSpLocks/>
          </p:cNvGrpSpPr>
          <p:nvPr/>
        </p:nvGrpSpPr>
        <p:grpSpPr bwMode="auto">
          <a:xfrm>
            <a:off x="1439863" y="1557338"/>
            <a:ext cx="6011862" cy="3748087"/>
            <a:chOff x="907" y="981"/>
            <a:chExt cx="3787" cy="2361"/>
          </a:xfrm>
        </p:grpSpPr>
        <p:graphicFrame>
          <p:nvGraphicFramePr>
            <p:cNvPr id="16394" name="Object 16"/>
            <p:cNvGraphicFramePr>
              <a:graphicFrameLocks noChangeAspect="1"/>
            </p:cNvGraphicFramePr>
            <p:nvPr/>
          </p:nvGraphicFramePr>
          <p:xfrm>
            <a:off x="907" y="981"/>
            <a:ext cx="3787" cy="2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96" name="Imagen de mapa de bits" r:id="rId3" imgW="4200000" imgH="2619048" progId="Paint.Picture">
                    <p:embed/>
                  </p:oleObj>
                </mc:Choice>
                <mc:Fallback>
                  <p:oleObj name="Imagen de mapa de bits" r:id="rId3" imgW="4200000" imgH="2619048" progId="Paint.Picture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7" y="981"/>
                          <a:ext cx="3787" cy="236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395" name="Line 18"/>
            <p:cNvSpPr>
              <a:spLocks noChangeShapeType="1"/>
            </p:cNvSpPr>
            <p:nvPr/>
          </p:nvSpPr>
          <p:spPr bwMode="auto">
            <a:xfrm flipV="1">
              <a:off x="2789" y="1457"/>
              <a:ext cx="1611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6390" name="Text Box 19"/>
          <p:cNvSpPr txBox="1">
            <a:spLocks noChangeArrowheads="1"/>
          </p:cNvSpPr>
          <p:nvPr/>
        </p:nvSpPr>
        <p:spPr bwMode="auto">
          <a:xfrm>
            <a:off x="7000875" y="20589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a</a:t>
            </a:r>
          </a:p>
        </p:txBody>
      </p:sp>
      <p:sp>
        <p:nvSpPr>
          <p:cNvPr id="16391" name="Text Box 20"/>
          <p:cNvSpPr txBox="1">
            <a:spLocks noChangeArrowheads="1"/>
          </p:cNvSpPr>
          <p:nvPr/>
        </p:nvSpPr>
        <p:spPr bwMode="auto">
          <a:xfrm>
            <a:off x="4119563" y="34988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0</a:t>
            </a:r>
          </a:p>
        </p:txBody>
      </p:sp>
      <p:sp>
        <p:nvSpPr>
          <p:cNvPr id="16392" name="Text Box 22"/>
          <p:cNvSpPr txBox="1">
            <a:spLocks noChangeArrowheads="1"/>
          </p:cNvSpPr>
          <p:nvPr/>
        </p:nvSpPr>
        <p:spPr bwMode="auto">
          <a:xfrm>
            <a:off x="4967288" y="3160713"/>
            <a:ext cx="446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400"/>
              <a:t>45º</a:t>
            </a:r>
          </a:p>
        </p:txBody>
      </p:sp>
      <p:sp>
        <p:nvSpPr>
          <p:cNvPr id="16393" name="Freeform 23"/>
          <p:cNvSpPr>
            <a:spLocks/>
          </p:cNvSpPr>
          <p:nvPr/>
        </p:nvSpPr>
        <p:spPr bwMode="auto">
          <a:xfrm>
            <a:off x="4895850" y="3249613"/>
            <a:ext cx="82550" cy="215900"/>
          </a:xfrm>
          <a:custGeom>
            <a:avLst/>
            <a:gdLst>
              <a:gd name="T0" fmla="*/ 71438 w 52"/>
              <a:gd name="T1" fmla="*/ 215900 h 159"/>
              <a:gd name="T2" fmla="*/ 71438 w 52"/>
              <a:gd name="T3" fmla="*/ 92335 h 159"/>
              <a:gd name="T4" fmla="*/ 0 w 52"/>
              <a:gd name="T5" fmla="*/ 0 h 15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2" h="159">
                <a:moveTo>
                  <a:pt x="45" y="159"/>
                </a:moveTo>
                <a:cubicBezTo>
                  <a:pt x="48" y="126"/>
                  <a:pt x="52" y="94"/>
                  <a:pt x="45" y="68"/>
                </a:cubicBezTo>
                <a:cubicBezTo>
                  <a:pt x="38" y="42"/>
                  <a:pt x="19" y="21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udio">
  <a:themeElements>
    <a:clrScheme name="Estudio 5">
      <a:dk1>
        <a:srgbClr val="000000"/>
      </a:dk1>
      <a:lt1>
        <a:srgbClr val="FFFFFF"/>
      </a:lt1>
      <a:dk2>
        <a:srgbClr val="FF0000"/>
      </a:dk2>
      <a:lt2>
        <a:srgbClr val="FFCC00"/>
      </a:lt2>
      <a:accent1>
        <a:srgbClr val="66CCFF"/>
      </a:accent1>
      <a:accent2>
        <a:srgbClr val="009900"/>
      </a:accent2>
      <a:accent3>
        <a:srgbClr val="FFFFFF"/>
      </a:accent3>
      <a:accent4>
        <a:srgbClr val="000000"/>
      </a:accent4>
      <a:accent5>
        <a:srgbClr val="B8E2FF"/>
      </a:accent5>
      <a:accent6>
        <a:srgbClr val="008A00"/>
      </a:accent6>
      <a:hlink>
        <a:srgbClr val="FF3300"/>
      </a:hlink>
      <a:folHlink>
        <a:srgbClr val="6600FF"/>
      </a:folHlink>
    </a:clrScheme>
    <a:fontScheme name="Estudi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E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</TotalTime>
  <Words>885</Words>
  <Application>Microsoft Office PowerPoint</Application>
  <PresentationFormat>Presentación en pantalla (4:3)</PresentationFormat>
  <Paragraphs>163</Paragraphs>
  <Slides>13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Arial Black</vt:lpstr>
      <vt:lpstr>Wingdings</vt:lpstr>
      <vt:lpstr>Times New Roman</vt:lpstr>
      <vt:lpstr>Symbol</vt:lpstr>
      <vt:lpstr>Estudio</vt:lpstr>
      <vt:lpstr>MathType 6.0 Equation</vt:lpstr>
      <vt:lpstr>Imagen de mapa de bits</vt:lpstr>
      <vt:lpstr>Representación gráfica: </vt:lpstr>
      <vt:lpstr>Coordenadas polares en el plano</vt:lpstr>
      <vt:lpstr>Pasar de Polares a Cartesiana</vt:lpstr>
      <vt:lpstr>Pasar de Cartesianas a Polares</vt:lpstr>
      <vt:lpstr>Ejemplos de Cartesiana a Polar</vt:lpstr>
      <vt:lpstr>Ejemplos de Cartesiana a Polar</vt:lpstr>
      <vt:lpstr>Gráficas en coordenadas polares</vt:lpstr>
      <vt:lpstr>Estudio de las simetrías</vt:lpstr>
      <vt:lpstr>Estudio de las simetrías</vt:lpstr>
      <vt:lpstr>Tabla de valores</vt:lpstr>
      <vt:lpstr>Ejemplo de representación en coordenadas polares</vt:lpstr>
      <vt:lpstr>Ejemplo de representación en coordenadas polares</vt:lpstr>
      <vt:lpstr>Ejemplo de representación en coordenadas polares</vt:lpstr>
    </vt:vector>
  </TitlesOfParts>
  <Company>EUIT Topografica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Aplicaciones</dc:title>
  <dc:creator>Carmen Morillo</dc:creator>
  <cp:lastModifiedBy>luissebastianlorente@gmail.com</cp:lastModifiedBy>
  <cp:revision>32</cp:revision>
  <dcterms:created xsi:type="dcterms:W3CDTF">2003-07-31T08:36:40Z</dcterms:created>
  <dcterms:modified xsi:type="dcterms:W3CDTF">2018-11-19T11:53:49Z</dcterms:modified>
</cp:coreProperties>
</file>